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91" r:id="rId10"/>
    <p:sldId id="263" r:id="rId11"/>
    <p:sldId id="265" r:id="rId12"/>
    <p:sldId id="268" r:id="rId13"/>
    <p:sldId id="269" r:id="rId14"/>
    <p:sldId id="266" r:id="rId15"/>
    <p:sldId id="270" r:id="rId16"/>
    <p:sldId id="271" r:id="rId17"/>
    <p:sldId id="275" r:id="rId18"/>
    <p:sldId id="272" r:id="rId19"/>
    <p:sldId id="273" r:id="rId20"/>
    <p:sldId id="274" r:id="rId21"/>
    <p:sldId id="276" r:id="rId22"/>
    <p:sldId id="277" r:id="rId23"/>
    <p:sldId id="292" r:id="rId24"/>
    <p:sldId id="279" r:id="rId25"/>
    <p:sldId id="278" r:id="rId26"/>
    <p:sldId id="280" r:id="rId27"/>
    <p:sldId id="293" r:id="rId28"/>
    <p:sldId id="281" r:id="rId29"/>
    <p:sldId id="282" r:id="rId30"/>
    <p:sldId id="283" r:id="rId31"/>
    <p:sldId id="284" r:id="rId32"/>
    <p:sldId id="285" r:id="rId33"/>
    <p:sldId id="295" r:id="rId34"/>
    <p:sldId id="289" r:id="rId35"/>
    <p:sldId id="294" r:id="rId36"/>
    <p:sldId id="286" r:id="rId37"/>
    <p:sldId id="288" r:id="rId38"/>
    <p:sldId id="290" r:id="rId39"/>
    <p:sldId id="296" r:id="rId40"/>
    <p:sldId id="298" r:id="rId41"/>
    <p:sldId id="297" r:id="rId42"/>
    <p:sldId id="29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69"/>
    <p:restoredTop sz="94694"/>
  </p:normalViewPr>
  <p:slideViewPr>
    <p:cSldViewPr snapToGrid="0" snapToObjects="1" showGuides="1">
      <p:cViewPr varScale="1">
        <p:scale>
          <a:sx n="117" d="100"/>
          <a:sy n="117" d="100"/>
        </p:scale>
        <p:origin x="89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B803CD-86CB-6D44-8CCF-802991715C7C}" type="datetimeFigureOut">
              <a:t>9/17/19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CEF777-BF61-8449-AA70-169498084196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0970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Tour de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F777-BF61-8449-AA70-169498084196}" type="slidenum"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7455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70456-EAE3-2A45-9038-3BCD968B5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3ACC8-7F2A-C54A-A2F5-846952703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4DB99-C44C-3244-B4A5-CE83DD9F8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7604D-C1AD-C44F-BD00-001EA29CB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23681-2942-6D46-A746-0A27AEB18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5946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56361-742B-044E-8B66-67A7F769A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37559-353F-1A48-A615-BFFFB1DD77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AFBD6-8F8C-A547-B9ED-5C357CBCF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A905F-2E03-E24E-A895-1916BAD3D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AEA3E-F594-474C-8CD8-F44F6AD9D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2151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377C98-301D-9342-ABC5-D29E8981A7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823629-0D79-DA49-9866-9FC8C90EA2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61E7-687A-9642-AB72-05CC8C9AB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3E1E1-59FA-0D45-B442-810C0F31F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AD15C-ACE2-A440-AC6C-A4D68CA62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3482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87B3B-6BB5-4741-A552-460C64BB0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8EF4D-2944-4146-BB8C-C9B7E561B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7E0E5-A8F2-194A-954B-12AE71689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FDF93-83E1-0146-A6B6-CEE4B9C72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669FC-A9D1-8A4A-A40E-2521278E0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0136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3BE8F-F491-6F45-89B5-E22B589D1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D9EFD-537B-5940-B30D-9B461315C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82901-2148-8D4D-A1D8-67ABD3F73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1B46A-27CA-6549-9ECD-D2FD8C51C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67761-F5EE-214B-87D7-8A035BBD7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03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6B609-3415-6547-9EC0-F87468090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D4AA3-F295-4B41-99E5-9FA822A617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A4137F-C18A-994E-91DE-259D67DD44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0DDB23-6E74-AB4F-92DD-DBACE2059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9/17/19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AD4DBB-1EB7-B747-AB0E-F671D21D3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00128-8C2F-D848-86A0-210702B1B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3510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34DFA-03ED-DC4A-97B5-5E981EA1A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E4B85-A071-9F4F-8C7E-D83323E947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3A94DC-1DCC-AF48-B9CB-27E0995E3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673D4F-5E7F-504F-A459-91BCBE3575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BFD0DF-EABA-7245-8EA0-204AC61A4E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F99E51-01AE-1C4E-8FFD-56CEA24CD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9/17/19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8AB938-217E-AE4E-BCC5-AB8FA68EB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B9892D-8664-394C-A8E3-9E49CC962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811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2C455-BBF4-3A47-99F2-91ACDC8E6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9C1396-8B32-A041-9F35-72B3F368E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9/17/19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19423D-761B-E248-B497-BFCCD10C5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2F49E-8032-B440-810D-C7F600E6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2962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9ED085-3465-9743-84DF-5F62EB191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9/17/19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252CE1-AB6F-D840-8080-D8548DB86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4931E-58A2-DC43-BF79-7C2D83EE9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2968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0AFE1-4011-F94D-9426-534D607EA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691D7-0EA2-5942-92EA-C71CF5459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FDFF82-7AE1-5A46-B072-B5E14A084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8CE51A-1067-C04A-ACB9-067B604B8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9/17/19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B11044-6374-4F4C-A5C0-C75554E42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BF0ACC-57B8-EB4D-9965-BEB3303AC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49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15CA9-AA43-C94C-93D9-F0014D224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90731D-65F9-974E-B70B-1B8E0ED5B3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2F15BD-5D14-624A-A3FB-2B9C58FA1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65F754-E913-814B-A496-B7BBD2A09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9/17/19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825E8B-6D2D-7245-AFF1-7E1FD4BBE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3CC06-87FC-424C-8F14-4610AEEBE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1762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F659F8-5C3A-FF4F-991D-C4CFC5663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AE125-F81E-AE47-B027-649801677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221A0-331D-2449-BA6F-A47E4F93C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565283-C03F-D944-96B9-2000C443DDB0}" type="datetimeFigureOut">
              <a:t>9/17/19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21463-F2AA-0B48-8081-58DA9D6D6F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E90A9-D93F-A04E-AF6A-B63BAFAAA4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0821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imgs.xkcd.com/comics/machine_learning.pn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fastforwardlabs.com/2019/09/05/transfer-learning-from-the-ground-up.html" TargetMode="External"/><Relationship Id="rId2" Type="http://schemas.openxmlformats.org/officeDocument/2006/relationships/hyperlink" Target="https://www.quora.com/What-is-the-difference-between-Data-Analytics-Data-Analysis-Data-Mining-Data-Science-Machine-Learning-and-Big-Data-1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eepindex.org/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lexis.perrier@pm.m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twitter.com/alexip" TargetMode="External"/><Relationship Id="rId4" Type="http://schemas.openxmlformats.org/officeDocument/2006/relationships/hyperlink" Target="http://www.linkedin.com/in/alexisperrier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isperrier/XEmines_DataScience_2020/blob/master/notebooks/Python_Pandas_Demo.ipynb" TargetMode="External"/><Relationship Id="rId7" Type="http://schemas.openxmlformats.org/officeDocument/2006/relationships/image" Target="../media/image20.png"/><Relationship Id="rId2" Type="http://schemas.openxmlformats.org/officeDocument/2006/relationships/hyperlink" Target="https://github.com/alexisperrier/XEmines_DataScience_202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hyperlink" Target="https://colab.research.google.com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istribution/" TargetMode="External"/><Relationship Id="rId7" Type="http://schemas.openxmlformats.org/officeDocument/2006/relationships/hyperlink" Target="http://localhost:8888/tree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nbviewer.jupyter.org/github/Yorko/mlcourse.ai/blob/master/jupyter_english/assignments_demo/assignment01_pandas_uci_adult.ipynb?flush_cache=true" TargetMode="Externa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cipy.org/doc/scipy/reference/generated/scipy.stats.shapiro.html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alexisperrier" TargetMode="External"/><Relationship Id="rId2" Type="http://schemas.openxmlformats.org/officeDocument/2006/relationships/hyperlink" Target="mailto:alexis.perrier@pm.me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twitter.com/alexi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isperrier/XEmines_DataScience_2020" TargetMode="External"/><Relationship Id="rId2" Type="http://schemas.openxmlformats.org/officeDocument/2006/relationships/hyperlink" Target="https://elearning.emines.um6p.ma/course/view.php?id=120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AA45D12-B38B-D845-93BB-9AB48BC47AC1}"/>
              </a:ext>
            </a:extLst>
          </p:cNvPr>
          <p:cNvSpPr/>
          <p:nvPr/>
        </p:nvSpPr>
        <p:spPr>
          <a:xfrm>
            <a:off x="3599235" y="6098663"/>
            <a:ext cx="5238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>
                <a:solidFill>
                  <a:srgbClr val="000000"/>
                </a:solidFill>
                <a:effectLst/>
                <a:latin typeface="Lucida"/>
                <a:hlinkClick r:id="rId2"/>
              </a:rPr>
              <a:t>https://imgs.xkcd.com/comics/machine_learning.png</a:t>
            </a:r>
            <a:r>
              <a:rPr lang="en-US" b="0" i="0">
                <a:solidFill>
                  <a:srgbClr val="000000"/>
                </a:solidFill>
                <a:effectLst/>
                <a:latin typeface="Lucida"/>
              </a:rPr>
              <a:t> </a:t>
            </a:r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833D3F-580E-5443-9157-FD2F143CB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402" y="390005"/>
            <a:ext cx="47117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99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ADE7B-FE23-2140-A63E-28B498686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571500"/>
            <a:ext cx="77343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21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7658D0-6428-EE4A-B8A8-388574F52191}"/>
              </a:ext>
            </a:extLst>
          </p:cNvPr>
          <p:cNvSpPr/>
          <p:nvPr/>
        </p:nvSpPr>
        <p:spPr>
          <a:xfrm>
            <a:off x="435428" y="4385226"/>
            <a:ext cx="58750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212121"/>
                </a:solidFill>
              </a:rPr>
              <a:t>Data Science:</a:t>
            </a:r>
            <a:endParaRPr lang="en-US" sz="2400">
              <a:solidFill>
                <a:srgbClr val="21212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212121"/>
                </a:solidFill>
              </a:rPr>
              <a:t>Toutes les</a:t>
            </a:r>
            <a:r>
              <a:rPr lang="en-US" sz="2400"/>
              <a:t> techniques connues pour extraire de l'information des données disponibles, de l'analyse à la prédiction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CA1230-0D6B-0746-A98F-6261DCFF4AE7}"/>
              </a:ext>
            </a:extLst>
          </p:cNvPr>
          <p:cNvSpPr/>
          <p:nvPr/>
        </p:nvSpPr>
        <p:spPr>
          <a:xfrm>
            <a:off x="308010" y="6467230"/>
            <a:ext cx="11640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What is the difference between Data Analytics, Data Analysis, Data Mining, Data Science, Machine Learning, and Big Data?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F7A491-0180-1645-8FA0-50124F9F9B17}"/>
              </a:ext>
            </a:extLst>
          </p:cNvPr>
          <p:cNvSpPr/>
          <p:nvPr/>
        </p:nvSpPr>
        <p:spPr>
          <a:xfrm>
            <a:off x="6310504" y="2087664"/>
            <a:ext cx="566699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Application a des données nouvelles (unseen data)</a:t>
            </a:r>
            <a:br>
              <a:rPr lang="en-US" b="1">
                <a:solidFill>
                  <a:schemeClr val="accent1"/>
                </a:solidFill>
              </a:rPr>
            </a:br>
            <a:endParaRPr lang="en-US" b="1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Machine learning</a:t>
            </a:r>
            <a:r>
              <a:rPr lang="en-US" b="1">
                <a:solidFill>
                  <a:srgbClr val="212121"/>
                </a:solidFill>
              </a:rPr>
              <a:t> </a:t>
            </a:r>
            <a:r>
              <a:rPr lang="en-US">
                <a:solidFill>
                  <a:srgbClr val="212121"/>
                </a:solidFill>
              </a:rPr>
              <a:t>: Le modèle apprend automatiquement à partir des données. 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apprentissage automatique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</a:rPr>
              <a:t>Analyse prédictive</a:t>
            </a:r>
            <a:r>
              <a:rPr lang="en-US">
                <a:solidFill>
                  <a:srgbClr val="212121"/>
                </a:solidFill>
              </a:rPr>
              <a:t>: Construire ou entrainer des modèles qui peuvent </a:t>
            </a:r>
            <a:r>
              <a:rPr lang="en-US" i="1">
                <a:solidFill>
                  <a:srgbClr val="212121"/>
                </a:solidFill>
              </a:rPr>
              <a:t>"prédire" </a:t>
            </a:r>
            <a:r>
              <a:rPr lang="en-US" u="sng">
                <a:solidFill>
                  <a:srgbClr val="212121"/>
                </a:solidFill>
              </a:rPr>
              <a:t>sur des nouvelles données </a:t>
            </a:r>
            <a:r>
              <a:rPr lang="en-US">
                <a:solidFill>
                  <a:srgbClr val="212121"/>
                </a:solidFill>
              </a:rPr>
              <a:t>à partir de données existantes.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</a:rPr>
              <a:t>Deep Learning </a:t>
            </a:r>
            <a:r>
              <a:rPr lang="en-US">
                <a:solidFill>
                  <a:srgbClr val="212121"/>
                </a:solidFill>
              </a:rPr>
              <a:t>: Analyse prédictive supervisée avec des réseaux de neurones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</a:rPr>
              <a:t>Variantes: </a:t>
            </a:r>
            <a:r>
              <a:rPr lang="en-US">
                <a:solidFill>
                  <a:srgbClr val="212121"/>
                </a:solidFill>
                <a:hlinkClick r:id="rId3"/>
              </a:rPr>
              <a:t>Transfer learning</a:t>
            </a:r>
            <a:r>
              <a:rPr lang="en-US">
                <a:solidFill>
                  <a:srgbClr val="212121"/>
                </a:solidFill>
              </a:rPr>
              <a:t>, reinforcement learning, 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8A2569-C8BF-2C48-A0EA-23AB6DCE57E2}"/>
              </a:ext>
            </a:extLst>
          </p:cNvPr>
          <p:cNvSpPr/>
          <p:nvPr/>
        </p:nvSpPr>
        <p:spPr>
          <a:xfrm>
            <a:off x="214504" y="112067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Application sur des données existantes</a:t>
            </a:r>
          </a:p>
          <a:p>
            <a:endParaRPr lang="en-US" b="1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</a:rPr>
              <a:t>Data Analysis, Data Mining </a:t>
            </a:r>
            <a:r>
              <a:rPr lang="en-US">
                <a:solidFill>
                  <a:srgbClr val="212121"/>
                </a:solidFill>
              </a:rPr>
              <a:t>: Exploration, trouver les tendances, les evolutions, les anomalies, etudier les corrélations =&gt; data visualization, analyse non supervisée</a:t>
            </a:r>
          </a:p>
          <a:p>
            <a:endParaRPr lang="en-US">
              <a:solidFill>
                <a:srgbClr val="21212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</a:rPr>
              <a:t>Statistiques </a:t>
            </a:r>
            <a:r>
              <a:rPr lang="en-US">
                <a:solidFill>
                  <a:srgbClr val="212121"/>
                </a:solidFill>
              </a:rPr>
              <a:t>: </a:t>
            </a:r>
            <a:r>
              <a:rPr lang="en-US">
                <a:solidFill>
                  <a:srgbClr val="FF0000"/>
                </a:solidFill>
              </a:rPr>
              <a:t>Trouver le modèle qui explique au mieux </a:t>
            </a:r>
            <a:r>
              <a:rPr lang="en-US" u="sng">
                <a:solidFill>
                  <a:srgbClr val="FF0000"/>
                </a:solidFill>
              </a:rPr>
              <a:t>toutes</a:t>
            </a:r>
            <a:r>
              <a:rPr lang="en-US">
                <a:solidFill>
                  <a:srgbClr val="FF0000"/>
                </a:solidFill>
              </a:rPr>
              <a:t> les données disponibles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444125-5C90-284C-81FB-B35A9F18790A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Data science vs machine learning vs stats</a:t>
            </a:r>
          </a:p>
        </p:txBody>
      </p:sp>
    </p:spTree>
    <p:extLst>
      <p:ext uri="{BB962C8B-B14F-4D97-AF65-F5344CB8AC3E}">
        <p14:creationId xmlns:p14="http://schemas.microsoft.com/office/powerpoint/2010/main" val="2955155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6D358D-4921-884C-929F-64ED947FD9C3}"/>
              </a:ext>
            </a:extLst>
          </p:cNvPr>
          <p:cNvSpPr/>
          <p:nvPr/>
        </p:nvSpPr>
        <p:spPr>
          <a:xfrm>
            <a:off x="425382" y="1212555"/>
            <a:ext cx="881658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212121"/>
                </a:solidFill>
                <a:latin typeface="SourceSansPro"/>
              </a:rPr>
              <a:t>2001 Leo Breiman, Berkeley, publie “</a:t>
            </a:r>
            <a:r>
              <a:rPr lang="en-US">
                <a:solidFill>
                  <a:srgbClr val="2875DB"/>
                </a:solidFill>
                <a:latin typeface="SourceSansPro"/>
              </a:rPr>
              <a:t>Statistical Modeling: The Two Cultures</a:t>
            </a:r>
            <a:r>
              <a:rPr lang="en-US">
                <a:solidFill>
                  <a:srgbClr val="212121"/>
                </a:solidFill>
                <a:latin typeface="SourceSansPro"/>
              </a:rPr>
              <a:t>”: </a:t>
            </a:r>
          </a:p>
          <a:p>
            <a:endParaRPr lang="en-US"/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“</a:t>
            </a:r>
            <a:r>
              <a:rPr lang="en-US" i="1">
                <a:solidFill>
                  <a:srgbClr val="212121"/>
                </a:solidFill>
                <a:latin typeface="SourceSansPro"/>
              </a:rPr>
              <a:t>There are two cultures in the use of statistical modeling to reach conclusions from data. 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One assumes that the data are generated by a </a:t>
            </a:r>
            <a:r>
              <a:rPr lang="en-US" b="1" u="sng">
                <a:solidFill>
                  <a:srgbClr val="212121"/>
                </a:solidFill>
                <a:latin typeface="SourceSansPro"/>
              </a:rPr>
              <a:t>given</a:t>
            </a:r>
            <a:r>
              <a:rPr lang="en-US" b="1">
                <a:solidFill>
                  <a:srgbClr val="212121"/>
                </a:solidFill>
                <a:latin typeface="SourceSansPro"/>
              </a:rPr>
              <a:t> stochastic data model.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The other uses algorithmic models and treats the data mechanism as unknown. </a:t>
            </a:r>
            <a:endParaRPr lang="en-US"/>
          </a:p>
          <a:p>
            <a:endParaRPr lang="en-US" i="1">
              <a:solidFill>
                <a:srgbClr val="212121"/>
              </a:solidFill>
              <a:latin typeface="SourceSansPro"/>
            </a:endParaRPr>
          </a:p>
          <a:p>
            <a:r>
              <a:rPr lang="en-US" i="1">
                <a:solidFill>
                  <a:srgbClr val="212121"/>
                </a:solidFill>
                <a:latin typeface="SourceSansPro"/>
              </a:rPr>
              <a:t>The statistical community has been committed to the almost exclusive use of data models. </a:t>
            </a:r>
          </a:p>
          <a:p>
            <a:endParaRPr lang="en-US"/>
          </a:p>
          <a:p>
            <a:r>
              <a:rPr lang="en-US" i="1">
                <a:solidFill>
                  <a:srgbClr val="212121"/>
                </a:solidFill>
                <a:latin typeface="SourceSansPro"/>
              </a:rPr>
              <a:t>This commitment has led to </a:t>
            </a:r>
            <a:r>
              <a:rPr lang="en-US" i="1">
                <a:solidFill>
                  <a:schemeClr val="accent6">
                    <a:lumMod val="75000"/>
                  </a:schemeClr>
                </a:solidFill>
                <a:latin typeface="SourceSansPro"/>
              </a:rPr>
              <a:t>irrelevant theory</a:t>
            </a:r>
            <a:r>
              <a:rPr lang="en-US" i="1">
                <a:solidFill>
                  <a:srgbClr val="212121"/>
                </a:solidFill>
                <a:latin typeface="SourceSansPro"/>
              </a:rPr>
              <a:t>, </a:t>
            </a:r>
            <a:r>
              <a:rPr lang="en-US" i="1">
                <a:solidFill>
                  <a:schemeClr val="accent6">
                    <a:lumMod val="75000"/>
                  </a:schemeClr>
                </a:solidFill>
                <a:latin typeface="SourceSansPro"/>
              </a:rPr>
              <a:t>questionable conclusions</a:t>
            </a:r>
            <a:r>
              <a:rPr lang="en-US" i="1">
                <a:solidFill>
                  <a:srgbClr val="212121"/>
                </a:solidFill>
                <a:latin typeface="SourceSansPro"/>
              </a:rPr>
              <a:t>, and has kept statisticians from working on a large range of interesting current problems. </a:t>
            </a:r>
            <a:br>
              <a:rPr lang="en-US" i="1">
                <a:solidFill>
                  <a:srgbClr val="212121"/>
                </a:solidFill>
                <a:latin typeface="SourceSansPro"/>
              </a:rPr>
            </a:br>
            <a:br>
              <a:rPr lang="en-US" i="1">
                <a:solidFill>
                  <a:srgbClr val="212121"/>
                </a:solidFill>
                <a:latin typeface="SourceSansPro"/>
              </a:rPr>
            </a:br>
            <a:r>
              <a:rPr lang="en-US" i="1">
                <a:solidFill>
                  <a:srgbClr val="212121"/>
                </a:solidFill>
                <a:latin typeface="SourceSansPro"/>
              </a:rPr>
              <a:t>Algorithmic modeling, both in theory and practice, has developed rapidly in fields outside statistics. It can be used both on </a:t>
            </a:r>
            <a:r>
              <a:rPr lang="en-US" i="1" u="sng">
                <a:solidFill>
                  <a:srgbClr val="212121"/>
                </a:solidFill>
                <a:latin typeface="SourceSansPro"/>
              </a:rPr>
              <a:t>large complex data sets</a:t>
            </a:r>
            <a:r>
              <a:rPr lang="en-US" i="1">
                <a:solidFill>
                  <a:srgbClr val="212121"/>
                </a:solidFill>
                <a:latin typeface="SourceSansPro"/>
              </a:rPr>
              <a:t> and as a more accurate and informative alternative to data modeling on smaller data sets. </a:t>
            </a:r>
            <a:br>
              <a:rPr lang="en-US" i="1">
                <a:solidFill>
                  <a:srgbClr val="212121"/>
                </a:solidFill>
                <a:latin typeface="SourceSansPro"/>
              </a:rPr>
            </a:br>
            <a:br>
              <a:rPr lang="en-US" i="1">
                <a:solidFill>
                  <a:srgbClr val="212121"/>
                </a:solidFill>
                <a:latin typeface="SourceSansPro"/>
              </a:rPr>
            </a:br>
            <a:r>
              <a:rPr lang="en-US" i="1">
                <a:solidFill>
                  <a:srgbClr val="212121"/>
                </a:solidFill>
                <a:latin typeface="SourceSansPro"/>
              </a:rPr>
              <a:t>If our goal as a field is to use data to solve problems, then we need to move away from exclusive dependence on data models and adopt a more diverse set of tools.</a:t>
            </a:r>
            <a:r>
              <a:rPr lang="en-US">
                <a:solidFill>
                  <a:srgbClr val="212121"/>
                </a:solidFill>
                <a:latin typeface="SourceSansPro"/>
              </a:rPr>
              <a:t>” 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A77E8-A859-344B-998D-5DD9CB92F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486" y="1352550"/>
            <a:ext cx="2808513" cy="222908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DF2D4E-FFBB-BF41-A75C-9B0C3CB470B3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Statistical Modeling: The Two Cultures</a:t>
            </a:r>
          </a:p>
        </p:txBody>
      </p:sp>
    </p:spTree>
    <p:extLst>
      <p:ext uri="{BB962C8B-B14F-4D97-AF65-F5344CB8AC3E}">
        <p14:creationId xmlns:p14="http://schemas.microsoft.com/office/powerpoint/2010/main" val="4268552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5978B-8A50-6E4F-AD8C-4009BD07B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la Data Science, c'est quoi finallement?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93D0C1-E095-DB43-8B59-C485976CE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5480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FC833C-8EA3-8546-A0F7-12207F679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177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A592FA-1649-3347-92E7-52C1CBB78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1772" y="1404258"/>
            <a:ext cx="3910640" cy="373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54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658B6B-DD2B-7F4F-A17A-7286F1858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0" y="107950"/>
            <a:ext cx="6680200" cy="66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14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9C679C-959B-A841-9603-58AE3C4B10DC}"/>
              </a:ext>
            </a:extLst>
          </p:cNvPr>
          <p:cNvSpPr/>
          <p:nvPr/>
        </p:nvSpPr>
        <p:spPr>
          <a:xfrm>
            <a:off x="1850730" y="1487609"/>
            <a:ext cx="857610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Predictions</a:t>
            </a:r>
            <a:r>
              <a:rPr lang="en-US">
                <a:solidFill>
                  <a:srgbClr val="212121"/>
                </a:solidFill>
                <a:latin typeface="SourceSansPro"/>
              </a:rPr>
              <a:t>: market, demand, supply prices, population, weather, earthquakes, 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Patterns</a:t>
            </a:r>
            <a:r>
              <a:rPr lang="en-US">
                <a:solidFill>
                  <a:srgbClr val="212121"/>
                </a:solidFill>
                <a:latin typeface="SourceSansPro"/>
              </a:rPr>
              <a:t>: customer behavior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Detection</a:t>
            </a:r>
            <a:r>
              <a:rPr lang="en-US">
                <a:solidFill>
                  <a:srgbClr val="212121"/>
                </a:solidFill>
                <a:latin typeface="SourceSansPro"/>
              </a:rPr>
              <a:t>: Spam, Fraud, Failures, Cyber attacks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Extracting meaning </a:t>
            </a:r>
            <a:r>
              <a:rPr lang="en-US">
                <a:solidFill>
                  <a:srgbClr val="212121"/>
                </a:solidFill>
                <a:latin typeface="SourceSansPro"/>
              </a:rPr>
              <a:t>from large sets of data: handwritten health records, exoplanets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NLP</a:t>
            </a:r>
            <a:r>
              <a:rPr lang="en-US">
                <a:solidFill>
                  <a:srgbClr val="212121"/>
                </a:solidFill>
                <a:latin typeface="SourceSansPro"/>
              </a:rPr>
              <a:t>: translation, speech to text, speech recognition, sentiment analysis, topic modeling, spell checking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Recommender systems</a:t>
            </a:r>
            <a:r>
              <a:rPr lang="en-US">
                <a:solidFill>
                  <a:srgbClr val="212121"/>
                </a:solidFill>
                <a:latin typeface="SourceSansPro"/>
              </a:rPr>
              <a:t>: Netflix, Spotify, Amazon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Ranking systems</a:t>
            </a:r>
            <a:r>
              <a:rPr lang="en-US">
                <a:solidFill>
                  <a:srgbClr val="212121"/>
                </a:solidFill>
                <a:latin typeface="SourceSansPro"/>
              </a:rPr>
              <a:t>: search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Autonomous systems </a:t>
            </a:r>
            <a:r>
              <a:rPr lang="en-US">
                <a:solidFill>
                  <a:srgbClr val="212121"/>
                </a:solidFill>
                <a:latin typeface="SourceSansPro"/>
              </a:rPr>
              <a:t>(reinforcement learning / AI): playing games, self driving cars, drones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Time series</a:t>
            </a:r>
            <a:r>
              <a:rPr lang="en-US">
                <a:solidFill>
                  <a:srgbClr val="212121"/>
                </a:solidFill>
                <a:latin typeface="SourceSansPro"/>
              </a:rPr>
              <a:t>: algorithmic trading, signal processing, IoT, sales forecast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Image / Video</a:t>
            </a:r>
            <a:r>
              <a:rPr lang="en-US">
                <a:solidFill>
                  <a:srgbClr val="212121"/>
                </a:solidFill>
                <a:latin typeface="SourceSansPro"/>
              </a:rPr>
              <a:t>: automatic captionning, face and object recognition, ...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84110F-7230-5C45-BC33-2A2D3554B49F}"/>
              </a:ext>
            </a:extLst>
          </p:cNvPr>
          <p:cNvSpPr/>
          <p:nvPr/>
        </p:nvSpPr>
        <p:spPr>
          <a:xfrm>
            <a:off x="3060720" y="5912694"/>
            <a:ext cx="7366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>
                <a:effectLst/>
                <a:hlinkClick r:id="rId2"/>
              </a:rPr>
              <a:t>deepindex.org</a:t>
            </a:r>
            <a:r>
              <a:rPr lang="en-US" u="sng"/>
              <a:t>: Keeping track of what AI can do and where it is being applied</a:t>
            </a:r>
            <a:endParaRPr lang="fr-FR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1C8EEF-CF24-F84C-BE94-16EDB4E6E43C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Champs d'applications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08551C-D5F7-114E-9054-60AAAD0F6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42" y="5750378"/>
            <a:ext cx="2775857" cy="69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641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B8C2-99E4-8E4E-BF03-125C4CF4A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83639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7B2AB-AD92-A74E-A43D-5FDBD1001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 science workflow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B22856-1CD5-754F-B4DB-AC585D941D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Les étapes d'un projet de data science</a:t>
            </a:r>
          </a:p>
        </p:txBody>
      </p:sp>
    </p:spTree>
    <p:extLst>
      <p:ext uri="{BB962C8B-B14F-4D97-AF65-F5344CB8AC3E}">
        <p14:creationId xmlns:p14="http://schemas.microsoft.com/office/powerpoint/2010/main" val="3744701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C7E8E4-B41F-CE4A-89F3-8EF4191EF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593850"/>
            <a:ext cx="10287000" cy="36703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3EAAA7A-1B11-FF49-BDD3-6B18A34567D8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Data Science Workflow</a:t>
            </a:r>
          </a:p>
        </p:txBody>
      </p:sp>
    </p:spTree>
    <p:extLst>
      <p:ext uri="{BB962C8B-B14F-4D97-AF65-F5344CB8AC3E}">
        <p14:creationId xmlns:p14="http://schemas.microsoft.com/office/powerpoint/2010/main" val="3632029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1D749-3C5E-BC4B-81CF-464899DEF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3" y="1194253"/>
            <a:ext cx="10820401" cy="32035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/>
              <a:t>Alexis Perrier</a:t>
            </a:r>
          </a:p>
          <a:p>
            <a:pPr marL="0" indent="0">
              <a:buNone/>
            </a:pPr>
            <a:endParaRPr lang="fr-FR"/>
          </a:p>
          <a:p>
            <a:r>
              <a:rPr lang="fr-FR"/>
              <a:t>Data Scientist</a:t>
            </a:r>
          </a:p>
          <a:p>
            <a:r>
              <a:rPr lang="fr-FR"/>
              <a:t>PhD telecomParis 95' – Eric Moulines – Traitement du signal</a:t>
            </a:r>
          </a:p>
          <a:p>
            <a:r>
              <a:rPr lang="fr-FR"/>
              <a:t>Paris - Boston (Berklee) – DC (freelance)</a:t>
            </a:r>
          </a:p>
          <a:p>
            <a:r>
              <a:rPr lang="fr-FR"/>
              <a:t>Openclassrooms, UPEM, Polytechnique</a:t>
            </a:r>
          </a:p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67405E-3432-3B4F-A489-88EE394C5DA7}"/>
              </a:ext>
            </a:extLst>
          </p:cNvPr>
          <p:cNvSpPr/>
          <p:nvPr/>
        </p:nvSpPr>
        <p:spPr>
          <a:xfrm>
            <a:off x="6096000" y="4909068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800">
                <a:hlinkClick r:id="rId3"/>
              </a:rPr>
              <a:t>alexis.perrier@pm.me</a:t>
            </a:r>
            <a:r>
              <a:rPr lang="fr-FR" sz="2800"/>
              <a:t> </a:t>
            </a:r>
          </a:p>
          <a:p>
            <a:r>
              <a:rPr lang="fr-FR" sz="2800">
                <a:hlinkClick r:id="rId4"/>
              </a:rPr>
              <a:t>linkedin.com/in/alexisperrier</a:t>
            </a:r>
            <a:r>
              <a:rPr lang="fr-FR" sz="2800"/>
              <a:t> </a:t>
            </a:r>
          </a:p>
          <a:p>
            <a:r>
              <a:rPr lang="fr-FR" sz="2800">
                <a:hlinkClick r:id="rId5"/>
              </a:rPr>
              <a:t>@alexip</a:t>
            </a:r>
            <a:endParaRPr lang="fr-FR" sz="280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3D141F1-B696-C746-8779-E906395C1CAD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426BAD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Présentations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51B649-0717-A14D-902B-B44CCCE0F7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9013" y="5735263"/>
            <a:ext cx="6350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33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A76380-2329-E345-AA60-A17FCCA27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74" y="480068"/>
            <a:ext cx="12192000" cy="637793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7E130C7-8DA9-6141-B2BE-6DC7FC565272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Data Science Workflow</a:t>
            </a:r>
          </a:p>
        </p:txBody>
      </p:sp>
    </p:spTree>
    <p:extLst>
      <p:ext uri="{BB962C8B-B14F-4D97-AF65-F5344CB8AC3E}">
        <p14:creationId xmlns:p14="http://schemas.microsoft.com/office/powerpoint/2010/main" val="3081885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7BAD39-71DD-8F46-A23D-D850CB684096}"/>
              </a:ext>
            </a:extLst>
          </p:cNvPr>
          <p:cNvSpPr/>
          <p:nvPr/>
        </p:nvSpPr>
        <p:spPr>
          <a:xfrm>
            <a:off x="872691" y="1659285"/>
            <a:ext cx="6096000" cy="46474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LE</a:t>
            </a:r>
            <a:r>
              <a:rPr lang="en-US" sz="2000" b="1">
                <a:effectLst/>
                <a:latin typeface="SourceSansPro"/>
              </a:rPr>
              <a:t>S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 </a:t>
            </a:r>
            <a:r>
              <a:rPr lang="en-US" sz="2000" b="1">
                <a:effectLst/>
                <a:latin typeface="SourceSansPro"/>
              </a:rPr>
              <a:t>D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O</a:t>
            </a:r>
            <a:r>
              <a:rPr lang="en-US" sz="2000" b="1">
                <a:effectLst/>
                <a:latin typeface="SourceSansPro"/>
              </a:rPr>
              <a:t>N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NÉ</a:t>
            </a:r>
            <a:r>
              <a:rPr lang="en-US" sz="2000" b="1">
                <a:effectLst/>
                <a:latin typeface="SourceSansPro"/>
              </a:rPr>
              <a:t>ES </a:t>
            </a:r>
            <a:endParaRPr lang="en-US"/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rgbClr val="212121"/>
                </a:solidFill>
                <a:latin typeface="SourceSansPro"/>
              </a:rPr>
              <a:t>Définir le problème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rgbClr val="212121"/>
                </a:solidFill>
                <a:latin typeface="SourceSansPro"/>
              </a:rPr>
              <a:t>ETL: Extraction Transform Load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rgbClr val="212121"/>
                </a:solidFill>
                <a:latin typeface="SourceSansPro"/>
              </a:rPr>
              <a:t>Exploration des données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rgbClr val="212121"/>
                </a:solidFill>
                <a:latin typeface="SourceSansPro"/>
              </a:rPr>
              <a:t>Travailler sur les variables </a:t>
            </a:r>
            <a:br>
              <a:rPr lang="en-US">
                <a:solidFill>
                  <a:srgbClr val="212121"/>
                </a:solidFill>
                <a:latin typeface="SourceSansPro"/>
              </a:rPr>
            </a:br>
            <a:endParaRPr lang="en-US"/>
          </a:p>
          <a:p>
            <a:pPr marL="457200" indent="-457200">
              <a:buFont typeface="+mj-lt"/>
              <a:buAutoNum type="alphaUcPeriod"/>
            </a:pP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M</a:t>
            </a:r>
            <a:r>
              <a:rPr lang="en-US" sz="2000" b="1">
                <a:effectLst/>
                <a:latin typeface="SourceSansPro"/>
              </a:rPr>
              <a:t>A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CHINE</a:t>
            </a:r>
            <a:r>
              <a:rPr lang="en-US" sz="2000" b="1">
                <a:effectLst/>
                <a:latin typeface="SourceSansPro"/>
              </a:rPr>
              <a:t> LEA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RNIN</a:t>
            </a:r>
            <a:r>
              <a:rPr lang="en-US" sz="2000" b="1">
                <a:effectLst/>
                <a:latin typeface="SourceSansPro"/>
              </a:rPr>
              <a:t>G </a:t>
            </a:r>
            <a:endParaRPr lang="en-US"/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rgbClr val="212121"/>
                </a:solidFill>
                <a:latin typeface="SourceSansPro"/>
              </a:rPr>
              <a:t>Outils et plateforme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rgbClr val="212121"/>
                </a:solidFill>
                <a:latin typeface="SourceSansPro"/>
              </a:rPr>
              <a:t>Modélisation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rgbClr val="212121"/>
                </a:solidFill>
                <a:latin typeface="SourceSansPro"/>
              </a:rPr>
              <a:t>Le test des nouvelles données </a:t>
            </a:r>
            <a:br>
              <a:rPr lang="en-US">
                <a:solidFill>
                  <a:srgbClr val="212121"/>
                </a:solidFill>
                <a:latin typeface="SourceSansPro"/>
              </a:rPr>
            </a:br>
            <a:endParaRPr lang="en-US"/>
          </a:p>
          <a:p>
            <a:pPr marL="457200" indent="-457200">
              <a:buFont typeface="+mj-lt"/>
              <a:buAutoNum type="alphaUcPeriod"/>
            </a:pP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NO</a:t>
            </a:r>
            <a:r>
              <a:rPr lang="en-US" sz="2000" b="1">
                <a:effectLst/>
                <a:latin typeface="SourceSansPro"/>
              </a:rPr>
              <a:t>U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VE</a:t>
            </a:r>
            <a:r>
              <a:rPr lang="en-US" sz="2000" b="1">
                <a:effectLst/>
                <a:latin typeface="SourceSansPro"/>
              </a:rPr>
              <a:t>LL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E</a:t>
            </a:r>
            <a:r>
              <a:rPr lang="en-US" sz="2000" b="1">
                <a:effectLst/>
                <a:latin typeface="SourceSansPro"/>
              </a:rPr>
              <a:t> IT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É</a:t>
            </a:r>
            <a:r>
              <a:rPr lang="en-US" sz="2000" b="1">
                <a:effectLst/>
                <a:latin typeface="SourceSansPro"/>
              </a:rPr>
              <a:t>RA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TI</a:t>
            </a:r>
            <a:r>
              <a:rPr lang="en-US" sz="2000" b="1">
                <a:effectLst/>
                <a:latin typeface="SourceSansPro"/>
              </a:rPr>
              <a:t>O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rgbClr val="212121"/>
                </a:solidFill>
                <a:latin typeface="SourceSansPro"/>
              </a:rPr>
              <a:t>Présentation des résultats </a:t>
            </a:r>
            <a:endParaRPr lang="en-US"/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rgbClr val="212121"/>
                </a:solidFill>
                <a:latin typeface="SourceSansPro"/>
              </a:rPr>
              <a:t>Reprendre le problème =&gt; A.1</a:t>
            </a:r>
            <a:br>
              <a:rPr lang="en-US">
                <a:solidFill>
                  <a:srgbClr val="212121"/>
                </a:solidFill>
                <a:latin typeface="SourceSansPro"/>
              </a:rPr>
            </a:br>
            <a:endParaRPr lang="en-US"/>
          </a:p>
          <a:p>
            <a:pPr marL="457200" indent="-457200">
              <a:buFont typeface="+mj-lt"/>
              <a:buAutoNum type="alphaUcPeriod"/>
            </a:pPr>
            <a:r>
              <a:rPr lang="en-US" sz="2000" b="1">
                <a:effectLst/>
                <a:latin typeface="SourceSansPro"/>
              </a:rPr>
              <a:t>MI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S</a:t>
            </a:r>
            <a:r>
              <a:rPr lang="en-US" sz="2000" b="1">
                <a:effectLst/>
                <a:latin typeface="SourceSansPro"/>
              </a:rPr>
              <a:t>E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 </a:t>
            </a:r>
            <a:r>
              <a:rPr lang="en-US" sz="2000" b="1">
                <a:effectLst/>
                <a:latin typeface="SourceSansPro"/>
              </a:rPr>
              <a:t>E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N</a:t>
            </a:r>
            <a:r>
              <a:rPr lang="en-US" sz="2000" b="1">
                <a:effectLst/>
                <a:latin typeface="SourceSansPro"/>
              </a:rPr>
              <a:t> PR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OD</a:t>
            </a:r>
            <a:r>
              <a:rPr lang="en-US" sz="2000" b="1">
                <a:effectLst/>
                <a:latin typeface="SourceSansPro"/>
              </a:rPr>
              <a:t>U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C</a:t>
            </a:r>
            <a:r>
              <a:rPr lang="en-US" sz="2000" b="1">
                <a:effectLst/>
                <a:latin typeface="SourceSansPro"/>
              </a:rPr>
              <a:t>TI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ON 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D7B787-C855-AC44-B187-6DF40B521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100" y="1659285"/>
            <a:ext cx="6184900" cy="4406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A2B1B6-593A-DE44-9EA2-64E284A89F42}"/>
              </a:ext>
            </a:extLst>
          </p:cNvPr>
          <p:cNvSpPr txBox="1"/>
          <p:nvPr/>
        </p:nvSpPr>
        <p:spPr>
          <a:xfrm>
            <a:off x="289225" y="1073086"/>
            <a:ext cx="3793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Les étapes d'un projet de Data Science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33A5C43-9674-E44F-8C44-600FAC4324EF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Data Science Workflow</a:t>
            </a:r>
          </a:p>
        </p:txBody>
      </p:sp>
    </p:spTree>
    <p:extLst>
      <p:ext uri="{BB962C8B-B14F-4D97-AF65-F5344CB8AC3E}">
        <p14:creationId xmlns:p14="http://schemas.microsoft.com/office/powerpoint/2010/main" val="405504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C72FC4-AB3E-514A-8636-7DC156C70D30}"/>
              </a:ext>
            </a:extLst>
          </p:cNvPr>
          <p:cNvSpPr/>
          <p:nvPr/>
        </p:nvSpPr>
        <p:spPr>
          <a:xfrm>
            <a:off x="196174" y="842818"/>
            <a:ext cx="555010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212121"/>
                </a:solidFill>
                <a:effectLst/>
              </a:rPr>
              <a:t>SU</a:t>
            </a:r>
            <a:r>
              <a:rPr lang="en-US" sz="2400" b="1">
                <a:effectLst/>
              </a:rPr>
              <a:t>P</a:t>
            </a:r>
            <a:r>
              <a:rPr lang="en-US" sz="2400" b="1">
                <a:solidFill>
                  <a:srgbClr val="212121"/>
                </a:solidFill>
                <a:effectLst/>
              </a:rPr>
              <a:t>E</a:t>
            </a:r>
            <a:r>
              <a:rPr lang="en-US" sz="2400" b="1">
                <a:effectLst/>
              </a:rPr>
              <a:t>RVI</a:t>
            </a:r>
            <a:r>
              <a:rPr lang="en-US" sz="2400" b="1">
                <a:solidFill>
                  <a:srgbClr val="212121"/>
                </a:solidFill>
                <a:effectLst/>
              </a:rPr>
              <a:t>S</a:t>
            </a:r>
            <a:r>
              <a:rPr lang="en-US" sz="2400" b="1">
                <a:effectLst/>
              </a:rPr>
              <a:t>É</a:t>
            </a:r>
            <a:r>
              <a:rPr lang="en-US" sz="2400" b="1">
                <a:solidFill>
                  <a:srgbClr val="212121"/>
                </a:solidFill>
                <a:effectLst/>
              </a:rPr>
              <a:t>E</a:t>
            </a:r>
            <a:r>
              <a:rPr lang="en-US" sz="2000" b="1">
                <a:solidFill>
                  <a:srgbClr val="212121"/>
                </a:solidFill>
                <a:effectLst/>
              </a:rPr>
              <a:t> </a:t>
            </a:r>
            <a:endParaRPr lang="en-US" sz="2000"/>
          </a:p>
          <a:p>
            <a:r>
              <a:rPr lang="en-US">
                <a:solidFill>
                  <a:srgbClr val="212121"/>
                </a:solidFill>
              </a:rPr>
              <a:t>Le dataset d'apprentissage inclut la variable à prédire [cible]. On a un certain nombres d'exemples sur lesquels on peut entrainer un modèle. </a:t>
            </a:r>
            <a:endParaRPr lang="en-US"/>
          </a:p>
          <a:p>
            <a:endParaRPr lang="en-US">
              <a:solidFill>
                <a:srgbClr val="21212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</a:rPr>
              <a:t>logique de scoring, de classification et de prediction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</a:rPr>
              <a:t>Random forest, Regression lineaire ou logistique, SVM, 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</a:rPr>
              <a:t>Classification: On connait le nombre de classes 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9E3F16-C830-284A-877A-9EBD15BD91A3}"/>
              </a:ext>
            </a:extLst>
          </p:cNvPr>
          <p:cNvSpPr/>
          <p:nvPr/>
        </p:nvSpPr>
        <p:spPr>
          <a:xfrm>
            <a:off x="6445719" y="842818"/>
            <a:ext cx="6096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>
                <a:solidFill>
                  <a:srgbClr val="212121"/>
                </a:solidFill>
              </a:rPr>
              <a:t>Non SU</a:t>
            </a:r>
            <a:r>
              <a:rPr lang="en-US" sz="2400" b="1"/>
              <a:t>P</a:t>
            </a:r>
            <a:r>
              <a:rPr lang="en-US" sz="2400" b="1">
                <a:solidFill>
                  <a:srgbClr val="212121"/>
                </a:solidFill>
              </a:rPr>
              <a:t>E</a:t>
            </a:r>
            <a:r>
              <a:rPr lang="en-US" sz="2400" b="1"/>
              <a:t>RVI</a:t>
            </a:r>
            <a:r>
              <a:rPr lang="en-US" sz="2400" b="1">
                <a:solidFill>
                  <a:srgbClr val="212121"/>
                </a:solidFill>
              </a:rPr>
              <a:t>S</a:t>
            </a:r>
            <a:r>
              <a:rPr lang="en-US" sz="2400" b="1"/>
              <a:t>É</a:t>
            </a:r>
            <a:r>
              <a:rPr lang="en-US" sz="2400" b="1">
                <a:solidFill>
                  <a:srgbClr val="212121"/>
                </a:solidFill>
              </a:rPr>
              <a:t>E</a:t>
            </a:r>
            <a:endParaRPr lang="en-US" sz="2400">
              <a:solidFill>
                <a:srgbClr val="212121"/>
              </a:solidFill>
            </a:endParaRPr>
          </a:p>
          <a:p>
            <a:r>
              <a:rPr lang="en-US">
                <a:solidFill>
                  <a:srgbClr val="212121"/>
                </a:solidFill>
              </a:rPr>
              <a:t>Le dataset d'apprentissage n'inclut pas de variable cible. Il </a:t>
            </a:r>
            <a:endParaRPr lang="en-US"/>
          </a:p>
          <a:p>
            <a:r>
              <a:rPr lang="en-US">
                <a:solidFill>
                  <a:srgbClr val="212121"/>
                </a:solidFill>
              </a:rPr>
              <a:t>n'y a pas de </a:t>
            </a:r>
            <a:r>
              <a:rPr lang="en-US" b="1">
                <a:solidFill>
                  <a:srgbClr val="212121"/>
                </a:solidFill>
              </a:rPr>
              <a:t>ground truth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logique de clustering, de classification automatique des échantillons sans connaitre a priori le nombre de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notion de similarité et de distance entre les échantillons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K-means, K-NN, .. </a:t>
            </a:r>
          </a:p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618A5C-D2F8-3F4F-B0B4-8D83150F3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844" y="3691082"/>
            <a:ext cx="3962400" cy="2324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0A2283-E4EF-CB49-AF86-4DD6AD364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3385" y="3735873"/>
            <a:ext cx="3962400" cy="23368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09BD32A-3C57-4348-8E96-CF1BB9132D3C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Supervisée vs Non Supervisée</a:t>
            </a:r>
          </a:p>
        </p:txBody>
      </p:sp>
    </p:spTree>
    <p:extLst>
      <p:ext uri="{BB962C8B-B14F-4D97-AF65-F5344CB8AC3E}">
        <p14:creationId xmlns:p14="http://schemas.microsoft.com/office/powerpoint/2010/main" val="2508476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C72FC4-AB3E-514A-8636-7DC156C70D30}"/>
              </a:ext>
            </a:extLst>
          </p:cNvPr>
          <p:cNvSpPr/>
          <p:nvPr/>
        </p:nvSpPr>
        <p:spPr>
          <a:xfrm>
            <a:off x="196174" y="842818"/>
            <a:ext cx="55501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212121"/>
                </a:solidFill>
                <a:effectLst/>
              </a:rPr>
              <a:t>SU</a:t>
            </a:r>
            <a:r>
              <a:rPr lang="en-US" sz="2400" b="1">
                <a:effectLst/>
              </a:rPr>
              <a:t>P</a:t>
            </a:r>
            <a:r>
              <a:rPr lang="en-US" sz="2400" b="1">
                <a:solidFill>
                  <a:srgbClr val="212121"/>
                </a:solidFill>
                <a:effectLst/>
              </a:rPr>
              <a:t>E</a:t>
            </a:r>
            <a:r>
              <a:rPr lang="en-US" sz="2400" b="1">
                <a:effectLst/>
              </a:rPr>
              <a:t>RVI</a:t>
            </a:r>
            <a:r>
              <a:rPr lang="en-US" sz="2400" b="1">
                <a:solidFill>
                  <a:srgbClr val="212121"/>
                </a:solidFill>
                <a:effectLst/>
              </a:rPr>
              <a:t>S</a:t>
            </a:r>
            <a:r>
              <a:rPr lang="en-US" sz="2400" b="1">
                <a:effectLst/>
              </a:rPr>
              <a:t>É</a:t>
            </a:r>
            <a:r>
              <a:rPr lang="en-US" sz="2400" b="1">
                <a:solidFill>
                  <a:srgbClr val="212121"/>
                </a:solidFill>
                <a:effectLst/>
              </a:rPr>
              <a:t>E</a:t>
            </a:r>
            <a:r>
              <a:rPr lang="en-US" sz="2000" b="1">
                <a:solidFill>
                  <a:srgbClr val="212121"/>
                </a:solidFill>
                <a:effectLst/>
              </a:rPr>
              <a:t> 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9E3F16-C830-284A-877A-9EBD15BD91A3}"/>
              </a:ext>
            </a:extLst>
          </p:cNvPr>
          <p:cNvSpPr/>
          <p:nvPr/>
        </p:nvSpPr>
        <p:spPr>
          <a:xfrm>
            <a:off x="6445719" y="842818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>
                <a:solidFill>
                  <a:srgbClr val="212121"/>
                </a:solidFill>
              </a:rPr>
              <a:t>Non SU</a:t>
            </a:r>
            <a:r>
              <a:rPr lang="en-US" sz="2400" b="1"/>
              <a:t>P</a:t>
            </a:r>
            <a:r>
              <a:rPr lang="en-US" sz="2400" b="1">
                <a:solidFill>
                  <a:srgbClr val="212121"/>
                </a:solidFill>
              </a:rPr>
              <a:t>E</a:t>
            </a:r>
            <a:r>
              <a:rPr lang="en-US" sz="2400" b="1"/>
              <a:t>RVI</a:t>
            </a:r>
            <a:r>
              <a:rPr lang="en-US" sz="2400" b="1">
                <a:solidFill>
                  <a:srgbClr val="212121"/>
                </a:solidFill>
              </a:rPr>
              <a:t>S</a:t>
            </a:r>
            <a:r>
              <a:rPr lang="en-US" sz="2400" b="1"/>
              <a:t>É</a:t>
            </a:r>
            <a:r>
              <a:rPr lang="en-US" sz="2400" b="1">
                <a:solidFill>
                  <a:srgbClr val="212121"/>
                </a:solidFill>
              </a:rPr>
              <a:t>E</a:t>
            </a:r>
            <a:endParaRPr lang="en-US" sz="2400">
              <a:solidFill>
                <a:srgbClr val="212121"/>
              </a:solidFill>
            </a:endParaRPr>
          </a:p>
          <a:p>
            <a:r>
              <a:rPr lang="en-US"/>
              <a:t>Pas de variable cible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09BD32A-3C57-4348-8E96-CF1BB9132D3C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Supervisée vs Non Supervisée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1D66E5-494B-3F40-8A90-1ADA8EC5F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413" y="1753886"/>
            <a:ext cx="4241800" cy="3683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5B691E-029E-7E48-B818-BDF776705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3139"/>
            <a:ext cx="5753100" cy="3721100"/>
          </a:xfrm>
          <a:prstGeom prst="rect">
            <a:avLst/>
          </a:prstGeom>
        </p:spPr>
      </p:pic>
      <p:sp>
        <p:nvSpPr>
          <p:cNvPr id="11" name="Right Brace 10">
            <a:extLst>
              <a:ext uri="{FF2B5EF4-FFF2-40B4-BE49-F238E27FC236}">
                <a16:creationId xmlns:a16="http://schemas.microsoft.com/office/drawing/2014/main" id="{D3D46CD5-AF6E-CA44-BEF3-0C4EF5DC2495}"/>
              </a:ext>
            </a:extLst>
          </p:cNvPr>
          <p:cNvSpPr/>
          <p:nvPr/>
        </p:nvSpPr>
        <p:spPr>
          <a:xfrm rot="5400000">
            <a:off x="1678040" y="4351310"/>
            <a:ext cx="377831" cy="2949913"/>
          </a:xfrm>
          <a:prstGeom prst="rightBrace">
            <a:avLst>
              <a:gd name="adj1" fmla="val 73173"/>
              <a:gd name="adj2" fmla="val 50738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BD5B3543-230F-4447-9213-C48C800FC1D5}"/>
              </a:ext>
            </a:extLst>
          </p:cNvPr>
          <p:cNvSpPr/>
          <p:nvPr/>
        </p:nvSpPr>
        <p:spPr>
          <a:xfrm rot="5400000">
            <a:off x="8639398" y="3705367"/>
            <a:ext cx="377831" cy="4241799"/>
          </a:xfrm>
          <a:prstGeom prst="rightBrace">
            <a:avLst>
              <a:gd name="adj1" fmla="val 73173"/>
              <a:gd name="adj2" fmla="val 50738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A39B60-76E7-4B45-A5F3-4604C68F3F06}"/>
              </a:ext>
            </a:extLst>
          </p:cNvPr>
          <p:cNvSpPr txBox="1"/>
          <p:nvPr/>
        </p:nvSpPr>
        <p:spPr>
          <a:xfrm>
            <a:off x="1243226" y="6148200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Prédicteurs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38078A-ABA8-F44F-8DA8-6A4572613AF3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4567384" y="1419659"/>
            <a:ext cx="592444" cy="6684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0131791-764B-AB40-B103-EAFA6291A31C}"/>
              </a:ext>
            </a:extLst>
          </p:cNvPr>
          <p:cNvSpPr/>
          <p:nvPr/>
        </p:nvSpPr>
        <p:spPr>
          <a:xfrm>
            <a:off x="3054790" y="1050327"/>
            <a:ext cx="302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212121"/>
                </a:solidFill>
              </a:rPr>
              <a:t>Une variable cible bien définie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1FC712-6B3F-3041-9BBA-9E005486DD6D}"/>
              </a:ext>
            </a:extLst>
          </p:cNvPr>
          <p:cNvSpPr txBox="1"/>
          <p:nvPr/>
        </p:nvSpPr>
        <p:spPr>
          <a:xfrm>
            <a:off x="8309581" y="6148200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3295116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B2D828-4EFF-3B4E-8B84-976A61F46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069" y="-1493482"/>
            <a:ext cx="8540931" cy="877492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8EB2F4F-798E-6245-9360-F187C27231BE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Supervisée vs Non Supervisée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99CC38-D8CC-334C-A291-3D8E890F5C66}"/>
              </a:ext>
            </a:extLst>
          </p:cNvPr>
          <p:cNvSpPr txBox="1"/>
          <p:nvPr/>
        </p:nvSpPr>
        <p:spPr>
          <a:xfrm>
            <a:off x="258794" y="1328058"/>
            <a:ext cx="418736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Exemple d'analyse non supervisée</a:t>
            </a:r>
          </a:p>
          <a:p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Analyse de réseau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tweets sur les abeilles et les pesticides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identification des sources d'information</a:t>
            </a:r>
          </a:p>
        </p:txBody>
      </p:sp>
    </p:spTree>
    <p:extLst>
      <p:ext uri="{BB962C8B-B14F-4D97-AF65-F5344CB8AC3E}">
        <p14:creationId xmlns:p14="http://schemas.microsoft.com/office/powerpoint/2010/main" val="1654773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40A00E-DAA3-6844-A84B-DD8C5A3F844A}"/>
              </a:ext>
            </a:extLst>
          </p:cNvPr>
          <p:cNvSpPr/>
          <p:nvPr/>
        </p:nvSpPr>
        <p:spPr>
          <a:xfrm>
            <a:off x="1577627" y="1424517"/>
            <a:ext cx="6096000" cy="2646878"/>
          </a:xfrm>
          <a:prstGeom prst="rect">
            <a:avLst/>
          </a:prstGeom>
        </p:spPr>
        <p:txBody>
          <a:bodyPr anchor="t">
            <a:spAutoFit/>
          </a:bodyPr>
          <a:lstStyle/>
          <a:p>
            <a:r>
              <a:rPr lang="en-US" sz="2400" b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REGR</a:t>
            </a:r>
            <a:r>
              <a:rPr lang="en-US" sz="24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2400" b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24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2400" b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IO</a:t>
            </a:r>
            <a:r>
              <a:rPr lang="en-US" sz="24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40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sz="40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variable cible est continue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Age, taille, poids,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nombre d'appels, de clicks,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volume de vente, consommation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Température, Salaire, ...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Probabilité d'une action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Temps, délai, retard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40AFC5-9D1E-694D-AF46-C8578604BADE}"/>
              </a:ext>
            </a:extLst>
          </p:cNvPr>
          <p:cNvSpPr/>
          <p:nvPr/>
        </p:nvSpPr>
        <p:spPr>
          <a:xfrm>
            <a:off x="6205659" y="1562448"/>
            <a:ext cx="6096000" cy="4339650"/>
          </a:xfrm>
          <a:prstGeom prst="rect">
            <a:avLst/>
          </a:prstGeom>
        </p:spPr>
        <p:txBody>
          <a:bodyPr anchor="t">
            <a:spAutoFit/>
          </a:bodyPr>
          <a:lstStyle/>
          <a:p>
            <a:r>
              <a:rPr lang="en-US" sz="24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CLA</a:t>
            </a:r>
            <a:r>
              <a:rPr lang="en-US" sz="2400" b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SS</a:t>
            </a:r>
            <a:r>
              <a:rPr lang="en-US" sz="24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400" b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</a:t>
            </a:r>
            <a:r>
              <a:rPr lang="en-US" sz="24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CATION</a:t>
            </a:r>
            <a:br>
              <a:rPr lang="en-US" sz="40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variable cible est discrete, </a:t>
            </a:r>
            <a:b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une catégorie, une classe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 B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INA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IR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Achat, resiliation, click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Survie, maladie, succes examen, admission,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Positif ou negatif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Spam, fraude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SS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ULTINO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Catégories, types (A,B,C),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Positif, neutre ou negatif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Espèces de plantes, d'animaux, ...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Pays, planetes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RD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Notes, satisfaction, ranking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8061649-0558-9048-9BC3-F4354CE6EEED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Régression vs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284204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01160F-DBB5-BD4C-9FEA-7C916A621EBC}"/>
              </a:ext>
            </a:extLst>
          </p:cNvPr>
          <p:cNvSpPr/>
          <p:nvPr/>
        </p:nvSpPr>
        <p:spPr>
          <a:xfrm>
            <a:off x="548067" y="1274564"/>
            <a:ext cx="6096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>
                <a:solidFill>
                  <a:srgbClr val="212121"/>
                </a:solidFill>
                <a:effectLst/>
                <a:latin typeface="SourceSansPro"/>
              </a:rPr>
              <a:t>R</a:t>
            </a:r>
            <a:r>
              <a:rPr lang="en-US" sz="2400" b="1">
                <a:effectLst/>
                <a:latin typeface="SourceSansPro"/>
              </a:rPr>
              <a:t>EG</a:t>
            </a:r>
            <a:r>
              <a:rPr lang="en-US" sz="2400" b="1">
                <a:solidFill>
                  <a:srgbClr val="212121"/>
                </a:solidFill>
                <a:effectLst/>
                <a:latin typeface="SourceSansPro"/>
              </a:rPr>
              <a:t>R</a:t>
            </a:r>
            <a:r>
              <a:rPr lang="en-US" sz="2400" b="1">
                <a:effectLst/>
                <a:latin typeface="SourceSansPro"/>
              </a:rPr>
              <a:t>E</a:t>
            </a:r>
            <a:r>
              <a:rPr lang="en-US" sz="2400" b="1">
                <a:solidFill>
                  <a:srgbClr val="212121"/>
                </a:solidFill>
                <a:effectLst/>
                <a:latin typeface="SourceSansPro"/>
              </a:rPr>
              <a:t>S</a:t>
            </a:r>
            <a:r>
              <a:rPr lang="en-US" sz="2400" b="1">
                <a:effectLst/>
                <a:latin typeface="SourceSansPro"/>
              </a:rPr>
              <a:t>SI</a:t>
            </a:r>
            <a:r>
              <a:rPr lang="en-US" sz="2400" b="1">
                <a:solidFill>
                  <a:srgbClr val="212121"/>
                </a:solidFill>
                <a:effectLst/>
                <a:latin typeface="SourceSansPro"/>
              </a:rPr>
              <a:t>O</a:t>
            </a:r>
            <a:r>
              <a:rPr lang="en-US" sz="2400" b="1">
                <a:effectLst/>
                <a:latin typeface="SourceSansPro"/>
              </a:rPr>
              <a:t>N</a:t>
            </a:r>
            <a:r>
              <a:rPr lang="en-US" sz="2400" b="1">
                <a:solidFill>
                  <a:srgbClr val="212121"/>
                </a:solidFill>
                <a:effectLst/>
                <a:latin typeface="SourceSansPro"/>
              </a:rPr>
              <a:t> À </a:t>
            </a:r>
            <a:r>
              <a:rPr lang="en-US" sz="2400" b="1">
                <a:effectLst/>
                <a:latin typeface="SourceSansPro"/>
              </a:rPr>
              <a:t>C</a:t>
            </a:r>
            <a:r>
              <a:rPr lang="en-US" sz="2400" b="1">
                <a:solidFill>
                  <a:srgbClr val="212121"/>
                </a:solidFill>
                <a:effectLst/>
                <a:latin typeface="SourceSansPro"/>
              </a:rPr>
              <a:t>LA</a:t>
            </a:r>
            <a:r>
              <a:rPr lang="en-US" sz="2400" b="1">
                <a:effectLst/>
                <a:latin typeface="SourceSansPro"/>
              </a:rPr>
              <a:t>SS</a:t>
            </a:r>
            <a:r>
              <a:rPr lang="en-US" sz="2400" b="1">
                <a:solidFill>
                  <a:srgbClr val="212121"/>
                </a:solidFill>
                <a:effectLst/>
                <a:latin typeface="SourceSansPro"/>
              </a:rPr>
              <a:t>IF</a:t>
            </a:r>
            <a:r>
              <a:rPr lang="en-US" sz="2400" b="1">
                <a:effectLst/>
                <a:latin typeface="SourceSansPro"/>
              </a:rPr>
              <a:t>IC</a:t>
            </a:r>
            <a:r>
              <a:rPr lang="en-US" sz="2400" b="1">
                <a:solidFill>
                  <a:srgbClr val="212121"/>
                </a:solidFill>
                <a:effectLst/>
                <a:latin typeface="SourceSansPro"/>
              </a:rPr>
              <a:t>AT</a:t>
            </a:r>
            <a:r>
              <a:rPr lang="en-US" sz="2400" b="1">
                <a:effectLst/>
                <a:latin typeface="SourceSansPro"/>
              </a:rPr>
              <a:t>I</a:t>
            </a:r>
            <a:r>
              <a:rPr lang="en-US" sz="2400" b="1">
                <a:solidFill>
                  <a:srgbClr val="212121"/>
                </a:solidFill>
                <a:effectLst/>
                <a:latin typeface="SourceSansPro"/>
              </a:rPr>
              <a:t>ON </a:t>
            </a:r>
            <a:endParaRPr lang="en-US" sz="2400"/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discrétiser la variable </a:t>
            </a:r>
            <a:endParaRPr lang="en-US"/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Age =&gt; </a:t>
            </a:r>
            <a:endParaRPr lang="en-US"/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0-12 12-24 25-49 50-65 plus de 65 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9F9016-8475-9743-AB5E-F1B2B87A707C}"/>
              </a:ext>
            </a:extLst>
          </p:cNvPr>
          <p:cNvSpPr/>
          <p:nvPr/>
        </p:nvSpPr>
        <p:spPr>
          <a:xfrm>
            <a:off x="6326893" y="3580192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>
                <a:solidFill>
                  <a:srgbClr val="212121"/>
                </a:solidFill>
                <a:effectLst/>
                <a:latin typeface="SourceSansPro"/>
              </a:rPr>
              <a:t>CLA</a:t>
            </a:r>
            <a:r>
              <a:rPr lang="en-US" b="1">
                <a:effectLst/>
                <a:latin typeface="SourceSansPro"/>
              </a:rPr>
              <a:t>SSI</a:t>
            </a:r>
            <a:r>
              <a:rPr lang="en-US" b="1">
                <a:solidFill>
                  <a:srgbClr val="212121"/>
                </a:solidFill>
                <a:effectLst/>
                <a:latin typeface="SourceSansPro"/>
              </a:rPr>
              <a:t>FICAT</a:t>
            </a:r>
            <a:r>
              <a:rPr lang="en-US" b="1">
                <a:effectLst/>
                <a:latin typeface="SourceSansPro"/>
              </a:rPr>
              <a:t>I</a:t>
            </a:r>
            <a:r>
              <a:rPr lang="en-US" b="1">
                <a:solidFill>
                  <a:srgbClr val="212121"/>
                </a:solidFill>
                <a:effectLst/>
                <a:latin typeface="SourceSansPro"/>
              </a:rPr>
              <a:t>O</a:t>
            </a:r>
            <a:r>
              <a:rPr lang="en-US" b="1">
                <a:effectLst/>
                <a:latin typeface="SourceSansPro"/>
              </a:rPr>
              <a:t>N</a:t>
            </a:r>
            <a:r>
              <a:rPr lang="en-US" b="1">
                <a:solidFill>
                  <a:srgbClr val="212121"/>
                </a:solidFill>
                <a:effectLst/>
                <a:latin typeface="SourceSansPro"/>
              </a:rPr>
              <a:t> À </a:t>
            </a:r>
            <a:r>
              <a:rPr lang="en-US" b="1">
                <a:effectLst/>
                <a:latin typeface="SourceSansPro"/>
              </a:rPr>
              <a:t>RE</a:t>
            </a:r>
            <a:r>
              <a:rPr lang="en-US" b="1">
                <a:solidFill>
                  <a:srgbClr val="212121"/>
                </a:solidFill>
                <a:effectLst/>
                <a:latin typeface="SourceSansPro"/>
              </a:rPr>
              <a:t>GR</a:t>
            </a:r>
            <a:r>
              <a:rPr lang="en-US" b="1">
                <a:effectLst/>
                <a:latin typeface="SourceSansPro"/>
              </a:rPr>
              <a:t>E</a:t>
            </a:r>
            <a:r>
              <a:rPr lang="en-US" b="1">
                <a:solidFill>
                  <a:srgbClr val="212121"/>
                </a:solidFill>
                <a:effectLst/>
                <a:latin typeface="SourceSansPro"/>
              </a:rPr>
              <a:t>SSION </a:t>
            </a:r>
            <a:endParaRPr lang="en-US"/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Prédire une probabilité au lieu d'une classe</a:t>
            </a:r>
          </a:p>
          <a:p>
            <a:endParaRPr lang="en-US">
              <a:solidFill>
                <a:srgbClr val="212121"/>
              </a:solidFill>
              <a:latin typeface="SourceSansPro"/>
            </a:endParaRPr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0&lt; p(y in class) &lt; 1</a:t>
            </a:r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 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3A94C0B-231B-BE4A-A08B-A934353BCAFF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Régression &lt;</a:t>
            </a:r>
            <a:r>
              <a:rPr lang="fr-FR">
                <a:solidFill>
                  <a:schemeClr val="bg1"/>
                </a:solidFill>
                <a:sym typeface="Wingdings" pitchFamily="2" charset="2"/>
              </a:rPr>
              <a:t>-&gt; </a:t>
            </a:r>
            <a:r>
              <a:rPr lang="fr-FR">
                <a:solidFill>
                  <a:schemeClr val="bg1"/>
                </a:solidFill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067710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4C98B-538D-3B44-ACC8-937FA1007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Les outils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36E318-C8A9-1247-BDD4-4DDB1423F7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Python ecosystème</a:t>
            </a:r>
          </a:p>
        </p:txBody>
      </p:sp>
    </p:spTree>
    <p:extLst>
      <p:ext uri="{BB962C8B-B14F-4D97-AF65-F5344CB8AC3E}">
        <p14:creationId xmlns:p14="http://schemas.microsoft.com/office/powerpoint/2010/main" val="2410098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6E877F-C387-4A48-984E-EE0748062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511" y="3529935"/>
            <a:ext cx="3503339" cy="12708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183F3E-1529-2148-9D87-4A1EC23CA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73" y="863148"/>
            <a:ext cx="4160434" cy="20802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A59279-358C-134A-B1FE-0B630BDE1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" y="4682000"/>
            <a:ext cx="3500758" cy="619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991242-8AAA-074B-AF7C-F622B3045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250" y="5258622"/>
            <a:ext cx="3623188" cy="15993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6AB8CA-BC2C-A843-A06F-2736F0EF0E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1344" y="4472948"/>
            <a:ext cx="3020267" cy="17929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BD9B06-A149-0041-9991-D29FD19EE7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1899" y="4991985"/>
            <a:ext cx="1689616" cy="152506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8CCDA86-261B-C645-8C0D-E7EB32F1FE82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Outils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EE350B0-2CC1-4542-8D78-B6C42C3998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2733" y="4878510"/>
            <a:ext cx="2898625" cy="114495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7BEB722-31CE-3A4F-85BB-96B7FAF0DE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2651" y="3529935"/>
            <a:ext cx="5126564" cy="937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CB6F9DC-CC8C-A745-979A-321471FCEE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2733" y="644842"/>
            <a:ext cx="5486400" cy="1143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A1EE8D9A-B71D-A24F-A543-0C79C14345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45101" y="2131221"/>
            <a:ext cx="5192486" cy="84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06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A59080-A71F-1B42-9B40-2A9C64FCD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657" y="641160"/>
            <a:ext cx="6856808" cy="621683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312C6-29BB-5E4B-BBA0-A151C0B48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719" y="1253331"/>
            <a:ext cx="7574280" cy="4351338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Beaucoup d’applications: web, data science, calcul scientifique, ... </a:t>
            </a:r>
          </a:p>
          <a:p>
            <a:r>
              <a:rPr lang="en-US"/>
              <a:t>Créé en 1991 par Guido von Rossum! 30 ans déjà! </a:t>
            </a:r>
          </a:p>
          <a:p>
            <a:r>
              <a:rPr lang="en-US"/>
              <a:t>+130.000 packages et librairies </a:t>
            </a:r>
          </a:p>
          <a:p>
            <a:r>
              <a:rPr lang="en-US"/>
              <a:t>Duck typing, pas de compilation, pas de ; ou de {} </a:t>
            </a:r>
          </a:p>
          <a:p>
            <a:r>
              <a:rPr lang="en-US"/>
              <a:t>Indentation =&gt; le code est lisible </a:t>
            </a:r>
          </a:p>
          <a:p>
            <a:r>
              <a:rPr lang="en-US"/>
              <a:t>Performances ?</a:t>
            </a:r>
          </a:p>
          <a:p>
            <a:r>
              <a:rPr lang="en-US"/>
              <a:t>Mais il y a des surprises, des incoherences</a:t>
            </a:r>
          </a:p>
          <a:p>
            <a:r>
              <a:rPr lang="en-US"/>
              <a:t>Python 2.7: fin janvier 2020</a:t>
            </a:r>
          </a:p>
          <a:p>
            <a:r>
              <a:rPr lang="en-US"/>
              <a:t>python 3.7, 3.8</a:t>
            </a:r>
          </a:p>
          <a:p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7F46E0-3D6C-B346-8CE5-BE38108AC34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-1357845" y="2719384"/>
            <a:ext cx="8261352" cy="413067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9FFC5F9-2E1A-7941-AB0B-19E12DEDF91D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2776273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7C3CD2F-8304-AE4D-98C9-6F665408B8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824907"/>
              </p:ext>
            </p:extLst>
          </p:nvPr>
        </p:nvGraphicFramePr>
        <p:xfrm>
          <a:off x="838200" y="2201956"/>
          <a:ext cx="1068324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8373">
                  <a:extLst>
                    <a:ext uri="{9D8B030D-6E8A-4147-A177-3AD203B41FA5}">
                      <a16:colId xmlns:a16="http://schemas.microsoft.com/office/drawing/2014/main" val="3016124247"/>
                    </a:ext>
                  </a:extLst>
                </a:gridCol>
                <a:gridCol w="5236143">
                  <a:extLst>
                    <a:ext uri="{9D8B030D-6E8A-4147-A177-3AD203B41FA5}">
                      <a16:colId xmlns:a16="http://schemas.microsoft.com/office/drawing/2014/main" val="1351065310"/>
                    </a:ext>
                  </a:extLst>
                </a:gridCol>
                <a:gridCol w="3628724">
                  <a:extLst>
                    <a:ext uri="{9D8B030D-6E8A-4147-A177-3AD203B41FA5}">
                      <a16:colId xmlns:a16="http://schemas.microsoft.com/office/drawing/2014/main" val="3147573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Semaine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quoi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qui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2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chemeClr val="bg1"/>
                          </a:solidFill>
                        </a:rPr>
                        <a:t>23/09 au 27/09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Régression linéaire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64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chemeClr val="bg1"/>
                          </a:solidFill>
                        </a:rPr>
                        <a:t>30/09 au 04/10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Analyse predictive supervisée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120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chemeClr val="bg1"/>
                          </a:solidFill>
                        </a:rPr>
                        <a:t>07/10 au 11/10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Analyse non supervisé et intro au deep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Laurent Risser</a:t>
                      </a:r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715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chemeClr val="bg1"/>
                          </a:solidFill>
                        </a:rPr>
                        <a:t>14/10 au 18/10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SVM – machines à vecteurs de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Alice Martin</a:t>
                      </a:r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9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chemeClr val="bg1"/>
                          </a:solidFill>
                        </a:rPr>
                        <a:t>25/11 au 29/11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Natural Language 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494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chemeClr val="bg1"/>
                          </a:solidFill>
                        </a:rPr>
                        <a:t>16/12 au 20/12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Deep learning et datacamp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Chafik Samir et Eric Moulines</a:t>
                      </a:r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625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chemeClr val="bg1"/>
                          </a:solidFill>
                        </a:rPr>
                        <a:t>27/01 au 31/01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Méthodes statistiques pour les expériences simulées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Fabrice Gamboa</a:t>
                      </a:r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37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chemeClr val="bg1"/>
                          </a:solidFill>
                        </a:rPr>
                        <a:t>24/02 au 28/02 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Analyse bayésienne et programmation probabiliste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819507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6F09FA50-CEED-8241-9BF2-3F5805FB83D9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426BAD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Programme Data Science 2019-2020</a:t>
            </a:r>
          </a:p>
        </p:txBody>
      </p:sp>
    </p:spTree>
    <p:extLst>
      <p:ext uri="{BB962C8B-B14F-4D97-AF65-F5344CB8AC3E}">
        <p14:creationId xmlns:p14="http://schemas.microsoft.com/office/powerpoint/2010/main" val="1893884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CF2A07-DEE4-1941-B7E9-8256CD513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59" y="682902"/>
            <a:ext cx="7204281" cy="617509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750B75F-DDC6-7342-8DDF-B8C9F15BDAD5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1962386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0B43A5-EA23-B341-9026-623ADC6139E4}"/>
              </a:ext>
            </a:extLst>
          </p:cNvPr>
          <p:cNvSpPr/>
          <p:nvPr/>
        </p:nvSpPr>
        <p:spPr>
          <a:xfrm>
            <a:off x="1645921" y="2639538"/>
            <a:ext cx="94712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212121"/>
                </a:solidFill>
                <a:latin typeface="Courier" pitchFamily="2" charset="0"/>
              </a:rPr>
              <a:t>liste_a = [n for n in range(100) if n % 2 ==0 ] </a:t>
            </a:r>
            <a:endParaRPr lang="en-US" sz="24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817CF6C-00EF-9442-9097-005E2262849E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Qui comprends ?</a:t>
            </a:r>
          </a:p>
        </p:txBody>
      </p:sp>
    </p:spTree>
    <p:extLst>
      <p:ext uri="{BB962C8B-B14F-4D97-AF65-F5344CB8AC3E}">
        <p14:creationId xmlns:p14="http://schemas.microsoft.com/office/powerpoint/2010/main" val="524270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29061AE-C706-F447-9AD6-F91CCEE921B9}"/>
              </a:ext>
            </a:extLst>
          </p:cNvPr>
          <p:cNvSpPr/>
          <p:nvPr/>
        </p:nvSpPr>
        <p:spPr>
          <a:xfrm>
            <a:off x="805314" y="1436059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Executer du code dans le navigateur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Partage et reproductabilité Calcul et visualisation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Multilingue: R, python, ...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Local ou cloud</a:t>
            </a:r>
            <a:b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 Jupyter notebook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AWS Sagemaker, Google colab, Kaggle kernels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base de cellules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Documentation: markdown et latex </a:t>
            </a:r>
            <a:b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Kernels: Python, R, Julia, Scala, ... </a:t>
            </a:r>
            <a:b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Shell terminal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Alt: Beaker, Apache zeppelin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Mais: Le code est séquentiel + State problems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10EF51-D4F4-484E-A54B-63B18E80E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080" y="912513"/>
            <a:ext cx="4242606" cy="24371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7C880B-730A-194A-A30A-E01E398DB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287" y="3853543"/>
            <a:ext cx="5026192" cy="251648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4163614-A31B-7547-85BC-7D71476EC484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Jupyter notebooks</a:t>
            </a:r>
          </a:p>
        </p:txBody>
      </p:sp>
    </p:spTree>
    <p:extLst>
      <p:ext uri="{BB962C8B-B14F-4D97-AF65-F5344CB8AC3E}">
        <p14:creationId xmlns:p14="http://schemas.microsoft.com/office/powerpoint/2010/main" val="31439017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29061AE-C706-F447-9AD6-F91CCEE921B9}"/>
              </a:ext>
            </a:extLst>
          </p:cNvPr>
          <p:cNvSpPr/>
          <p:nvPr/>
        </p:nvSpPr>
        <p:spPr>
          <a:xfrm>
            <a:off x="805314" y="143605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</a:t>
            </a:r>
            <a:endParaRPr lang="en-US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10EF51-D4F4-484E-A54B-63B18E80E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080" y="912513"/>
            <a:ext cx="4242606" cy="243713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4163614-A31B-7547-85BC-7D71476EC484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Jupyter notebooks</a:t>
            </a:r>
          </a:p>
        </p:txBody>
      </p:sp>
    </p:spTree>
    <p:extLst>
      <p:ext uri="{BB962C8B-B14F-4D97-AF65-F5344CB8AC3E}">
        <p14:creationId xmlns:p14="http://schemas.microsoft.com/office/powerpoint/2010/main" val="436148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BB0DC-A8E3-B641-A3E6-5775CC363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502" y="2369571"/>
            <a:ext cx="11897497" cy="4351338"/>
          </a:xfrm>
        </p:spPr>
        <p:txBody>
          <a:bodyPr>
            <a:normAutofit fontScale="92500" lnSpcReduction="10000"/>
          </a:bodyPr>
          <a:lstStyle/>
          <a:p>
            <a:r>
              <a:rPr lang="fr-FR"/>
              <a:t>github du cours</a:t>
            </a:r>
          </a:p>
          <a:p>
            <a:r>
              <a:rPr lang="en-US">
                <a:hlinkClick r:id="rId2"/>
              </a:rPr>
              <a:t>https://github.com/alexisperrier/XEmines_DataScience_2020</a:t>
            </a:r>
            <a:endParaRPr lang="en-US"/>
          </a:p>
          <a:p>
            <a:r>
              <a:rPr lang="en-US"/>
              <a:t>Notebooks</a:t>
            </a:r>
          </a:p>
          <a:p>
            <a:r>
              <a:rPr lang="en-US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alexisperrier/XEmines_DataScience_2020/blob/master/notebooks/Python_Pandas_Demo.ipynb</a:t>
            </a:r>
            <a:endParaRPr lang="en-US">
              <a:solidFill>
                <a:srgbClr val="FF0000"/>
              </a:solidFill>
            </a:endParaRPr>
          </a:p>
          <a:p>
            <a:r>
              <a:rPr lang="en-US"/>
              <a:t>Colab</a:t>
            </a:r>
          </a:p>
          <a:p>
            <a:r>
              <a:rPr lang="en-US">
                <a:hlinkClick r:id="rId4"/>
              </a:rPr>
              <a:t>https://colab.research.google.com/</a:t>
            </a:r>
            <a:endParaRPr lang="en-US"/>
          </a:p>
          <a:p>
            <a:r>
              <a:rPr lang="en-US"/>
              <a:t>Colab + github</a:t>
            </a:r>
          </a:p>
          <a:p>
            <a:r>
              <a:rPr lang="en-US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</a:t>
            </a:r>
            <a:r>
              <a:rPr lang="en-US">
                <a:solidFill>
                  <a:schemeClr val="accent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fr-FR">
                <a:solidFill>
                  <a:srgbClr val="FF0000"/>
                </a:solidFill>
              </a:rPr>
              <a:t>alexisperrier/XEmines_DataScience_2020/blob/master/notebooks/Python_Pandas_Demo.ipynb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921F5-EA82-7347-85BC-95E4F99C7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8518" y="756820"/>
            <a:ext cx="3653481" cy="16127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C24D35-8FBD-C244-88C3-BE041FC16B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5557" y="756820"/>
            <a:ext cx="1689616" cy="1525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63450A-F3FF-0E4C-A75C-190F7F9845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2661" y="1011070"/>
            <a:ext cx="3503339" cy="127081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D7117E2-AD8B-884C-81DB-14427B9E5056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Jupyter notebooks - online</a:t>
            </a:r>
          </a:p>
        </p:txBody>
      </p:sp>
    </p:spTree>
    <p:extLst>
      <p:ext uri="{BB962C8B-B14F-4D97-AF65-F5344CB8AC3E}">
        <p14:creationId xmlns:p14="http://schemas.microsoft.com/office/powerpoint/2010/main" val="35856180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0153386-9315-9D41-8714-9CF7E2BDDA18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Jupyter notebooks – offline - local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E19A0D-0906-5940-BAFB-1F7743F66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933" y="2809031"/>
            <a:ext cx="3500758" cy="6199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B67F26-7157-AC4B-8B35-DDF4F5F7AEB0}"/>
              </a:ext>
            </a:extLst>
          </p:cNvPr>
          <p:cNvSpPr/>
          <p:nvPr/>
        </p:nvSpPr>
        <p:spPr>
          <a:xfrm>
            <a:off x="1076676" y="3573771"/>
            <a:ext cx="4084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3"/>
              </a:rPr>
              <a:t>https://www.anaconda.com/distribution/</a:t>
            </a:r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7F3721-4B42-C648-8E32-0AAF60B93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12" y="4276877"/>
            <a:ext cx="5017703" cy="2581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99D1C0-3693-9D4B-9DC0-DB756CBE9ED8}"/>
              </a:ext>
            </a:extLst>
          </p:cNvPr>
          <p:cNvSpPr txBox="1"/>
          <p:nvPr/>
        </p:nvSpPr>
        <p:spPr>
          <a:xfrm>
            <a:off x="1034143" y="1284514"/>
            <a:ext cx="19287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/>
              <a:t>1. Install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803A5E-4DD5-8246-9919-EF9FD648518C}"/>
              </a:ext>
            </a:extLst>
          </p:cNvPr>
          <p:cNvSpPr txBox="1"/>
          <p:nvPr/>
        </p:nvSpPr>
        <p:spPr>
          <a:xfrm>
            <a:off x="7239000" y="1282227"/>
            <a:ext cx="14077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/>
              <a:t>2. run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573BD2-0EBE-CD4A-A0F3-56D2E911D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631179"/>
            <a:ext cx="6070246" cy="6199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0001D1-982E-9748-8208-495BD83F99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0863" y="3837785"/>
            <a:ext cx="6070245" cy="28836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AB0A4B9-F662-994E-BF79-AC9C1B5FA58C}"/>
              </a:ext>
            </a:extLst>
          </p:cNvPr>
          <p:cNvSpPr/>
          <p:nvPr/>
        </p:nvSpPr>
        <p:spPr>
          <a:xfrm>
            <a:off x="6191376" y="3468500"/>
            <a:ext cx="2661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7"/>
              </a:rPr>
              <a:t>http://localhost:8888/tree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21288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65853F-3E0D-E74E-A442-51AD83DCD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63" y="1370210"/>
            <a:ext cx="4115365" cy="20576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07743E-E878-B146-AD52-8B313EB3B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27" y="5139477"/>
            <a:ext cx="5670451" cy="14176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CAD0E2-D2BE-7744-80C0-00843B34B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27" y="3617404"/>
            <a:ext cx="5388502" cy="122192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97E2171-46F7-B947-B851-C481BA1ACA6B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Editeurs de texte &amp; CSV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2B9A6E-979F-C049-8736-86033A064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2937" y="5490119"/>
            <a:ext cx="3390679" cy="7417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445CA3-7F11-184A-95DA-B32E3FF580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2937" y="4070179"/>
            <a:ext cx="3314700" cy="101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8D96EC-4F48-6648-BFBB-5B5C571A7E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0260" y="2220404"/>
            <a:ext cx="1447800" cy="1397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1C0AFC-4C9F-D846-807B-8F84ED57CA8E}"/>
              </a:ext>
            </a:extLst>
          </p:cNvPr>
          <p:cNvSpPr txBox="1"/>
          <p:nvPr/>
        </p:nvSpPr>
        <p:spPr>
          <a:xfrm>
            <a:off x="8538519" y="1087395"/>
            <a:ext cx="22489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>
                <a:latin typeface="Arial Black" panose="020B0604020202020204" pitchFamily="34" charset="0"/>
                <a:cs typeface="Arial Black" panose="020B0604020202020204" pitchFamily="34" charset="0"/>
              </a:rPr>
              <a:t>CSV</a:t>
            </a:r>
          </a:p>
        </p:txBody>
      </p:sp>
    </p:spTree>
    <p:extLst>
      <p:ext uri="{BB962C8B-B14F-4D97-AF65-F5344CB8AC3E}">
        <p14:creationId xmlns:p14="http://schemas.microsoft.com/office/powerpoint/2010/main" val="6775037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E1404-009B-0649-AC35-68F68DCEF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Demo – les arbres de Paris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82B27-5AC1-7146-8C4F-561E5F313D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26298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9DED9D-F498-D24E-B136-E19A470BCFFD}"/>
              </a:ext>
            </a:extLst>
          </p:cNvPr>
          <p:cNvSpPr txBox="1"/>
          <p:nvPr/>
        </p:nvSpPr>
        <p:spPr>
          <a:xfrm>
            <a:off x="600257" y="2204185"/>
            <a:ext cx="5490606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/>
              <a:t>COLAB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Copier le notebook les-arbres sur votre google drive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download le dataset sur votre google drive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Faites tourner le notebook et repondez aux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C896C9-69FC-7E46-B7FF-4740D23D39AD}"/>
              </a:ext>
            </a:extLst>
          </p:cNvPr>
          <p:cNvSpPr txBox="1"/>
          <p:nvPr/>
        </p:nvSpPr>
        <p:spPr>
          <a:xfrm>
            <a:off x="6699183" y="2204185"/>
            <a:ext cx="5490542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/>
              <a:t>En 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downloadez le notebook et le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&gt; jupyter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Faites tourner le notebook et repondez aux questions</a:t>
            </a:r>
          </a:p>
          <a:p>
            <a:endParaRPr lang="fr-FR"/>
          </a:p>
          <a:p>
            <a:endParaRPr lang="fr-FR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EDF888F-4A3C-534E-A957-3EABFC7C95C0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 – Les arbres de paris</a:t>
            </a:r>
          </a:p>
        </p:txBody>
      </p:sp>
    </p:spTree>
    <p:extLst>
      <p:ext uri="{BB962C8B-B14F-4D97-AF65-F5344CB8AC3E}">
        <p14:creationId xmlns:p14="http://schemas.microsoft.com/office/powerpoint/2010/main" val="458833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FA8F3-EF47-904E-92E1-500F44F91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Encore une minute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6C4648-BD38-7F45-970F-8139803309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6132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AB6F2C2-EE10-EB4B-9B72-F6D37A45977B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Des statistiques au machine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4FB7CE-4F57-BE47-8696-C3F19B708806}"/>
              </a:ext>
            </a:extLst>
          </p:cNvPr>
          <p:cNvSpPr txBox="1"/>
          <p:nvPr/>
        </p:nvSpPr>
        <p:spPr>
          <a:xfrm>
            <a:off x="474566" y="3378319"/>
            <a:ext cx="429495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Régression linéaire </a:t>
            </a:r>
          </a:p>
          <a:p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Linéarité et corrélation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tests statistiques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régression lineaire univariée, multivariée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classification, régression logistique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interpretation, diagnostique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hypothèses de la régression linéaire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bases mathématiques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642AFE-E905-5F46-BA6D-9BC9290380B2}"/>
              </a:ext>
            </a:extLst>
          </p:cNvPr>
          <p:cNvSpPr/>
          <p:nvPr/>
        </p:nvSpPr>
        <p:spPr>
          <a:xfrm>
            <a:off x="446825" y="1654746"/>
            <a:ext cx="564917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jupyter notebook, colab, kaggle kernel, anaconda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librairies: numpy, scipy, statsmodel, scikit-learn, pandas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63F815-A4B6-AC49-93E2-F153A6B5F017}"/>
              </a:ext>
            </a:extLst>
          </p:cNvPr>
          <p:cNvSpPr/>
          <p:nvPr/>
        </p:nvSpPr>
        <p:spPr>
          <a:xfrm>
            <a:off x="6700233" y="1696618"/>
            <a:ext cx="524060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/>
              <a:t>Analyse prédictive et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Generalized Linear Model - régression polynomiale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décomposition biais-variance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overfitting: détection et solutions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2D3D4-622E-4F40-8C1C-9E69BCB2E418}"/>
              </a:ext>
            </a:extLst>
          </p:cNvPr>
          <p:cNvSpPr txBox="1"/>
          <p:nvPr/>
        </p:nvSpPr>
        <p:spPr>
          <a:xfrm>
            <a:off x="8222071" y="2916654"/>
            <a:ext cx="3495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Gradient stochastique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regularization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cross validation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74A1FA-F2D5-AB45-B65A-A5F590383264}"/>
              </a:ext>
            </a:extLst>
          </p:cNvPr>
          <p:cNvSpPr txBox="1"/>
          <p:nvPr/>
        </p:nvSpPr>
        <p:spPr>
          <a:xfrm>
            <a:off x="6726685" y="3959458"/>
            <a:ext cx="24902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Arbres de decisions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ensembling / bagging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random forests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feature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imbalanced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A775BC-0F9E-954C-B1F7-4B249BED5204}"/>
              </a:ext>
            </a:extLst>
          </p:cNvPr>
          <p:cNvSpPr txBox="1"/>
          <p:nvPr/>
        </p:nvSpPr>
        <p:spPr>
          <a:xfrm>
            <a:off x="8222071" y="5556260"/>
            <a:ext cx="18453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Boosting XGBoost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LightGBM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CatBoost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F0051D-D4A6-CD43-A4D2-325E45C8745A}"/>
              </a:ext>
            </a:extLst>
          </p:cNvPr>
          <p:cNvSpPr/>
          <p:nvPr/>
        </p:nvSpPr>
        <p:spPr>
          <a:xfrm>
            <a:off x="6096000" y="1207812"/>
            <a:ext cx="3751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>
                <a:solidFill>
                  <a:schemeClr val="accent1"/>
                </a:solidFill>
              </a:rPr>
              <a:t>L'approche machine learning – 5 jours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DD15FF-DA4E-3644-B36C-76E5560DD636}"/>
              </a:ext>
            </a:extLst>
          </p:cNvPr>
          <p:cNvSpPr/>
          <p:nvPr/>
        </p:nvSpPr>
        <p:spPr>
          <a:xfrm>
            <a:off x="446825" y="1207812"/>
            <a:ext cx="3105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>
                <a:solidFill>
                  <a:schemeClr val="accent1"/>
                </a:solidFill>
              </a:rPr>
              <a:t>L'approche statistique – 3 jours</a:t>
            </a:r>
          </a:p>
        </p:txBody>
      </p:sp>
    </p:spTree>
    <p:extLst>
      <p:ext uri="{BB962C8B-B14F-4D97-AF65-F5344CB8AC3E}">
        <p14:creationId xmlns:p14="http://schemas.microsoft.com/office/powerpoint/2010/main" val="30000760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278E1F-A86D-3348-ABA1-206903809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4570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596513-DE40-2640-8CF3-5A6E776F1C90}"/>
              </a:ext>
            </a:extLst>
          </p:cNvPr>
          <p:cNvSpPr txBox="1"/>
          <p:nvPr/>
        </p:nvSpPr>
        <p:spPr>
          <a:xfrm>
            <a:off x="1447800" y="2090057"/>
            <a:ext cx="15470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Pour la fin de la semaine</a:t>
            </a:r>
          </a:p>
          <a:p>
            <a:r>
              <a:rPr lang="en-US">
                <a:hlinkClick r:id="rId2"/>
              </a:rPr>
              <a:t>https://nbviewer.jupyter.org/github/Yorko/mlcourse.ai/blob/master/jupyter_english/assignments_demo/assignment01_pandas_uci_adult.ipynb?flush_cache=true</a:t>
            </a:r>
            <a:endParaRPr lang="fr-FR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78F057E-7690-8345-81C3-97E902931BF6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 – Les arbres de paris</a:t>
            </a:r>
          </a:p>
        </p:txBody>
      </p:sp>
    </p:spTree>
    <p:extLst>
      <p:ext uri="{BB962C8B-B14F-4D97-AF65-F5344CB8AC3E}">
        <p14:creationId xmlns:p14="http://schemas.microsoft.com/office/powerpoint/2010/main" val="358503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55A2E-3284-EB42-BF05-B8F38511C30D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426BAD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Demain: data exploration et tests statistiques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D0A7B3-36C4-8B4E-869A-B53D14D39BBC}"/>
              </a:ext>
            </a:extLst>
          </p:cNvPr>
          <p:cNvSpPr/>
          <p:nvPr/>
        </p:nvSpPr>
        <p:spPr>
          <a:xfrm>
            <a:off x="3048000" y="1720840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exploration des données et data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demo matplotlib, seaborn on auto-mpg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lab sur le dataset tips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normal distribution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theorème central limite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gaussianizer une variable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tests d'hypotheses: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statistique et p-value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T-test, Smirnoff Kolmogorov test, </a:t>
            </a:r>
            <a:r>
              <a:rPr lang="en-US" u="sng">
                <a:hlinkClick r:id="rId2"/>
              </a:rPr>
              <a:t>shapiro</a:t>
            </a:r>
            <a:r>
              <a:rPr lang="en-US" u="sng"/>
              <a:t>-wilk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Comment interpréter correctement un test d’hypothèses 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échantilloner &amp; bootstrapping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p-hacking demo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0984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8417B9-1721-1E4A-8B86-3FB04DBEC721}"/>
              </a:ext>
            </a:extLst>
          </p:cNvPr>
          <p:cNvSpPr txBox="1"/>
          <p:nvPr/>
        </p:nvSpPr>
        <p:spPr>
          <a:xfrm>
            <a:off x="830682" y="1483207"/>
            <a:ext cx="4695068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/>
              <a:t>Tour de table </a:t>
            </a:r>
          </a:p>
          <a:p>
            <a:pPr marL="285750" indent="-285750">
              <a:buFontTx/>
              <a:buChar char="-"/>
            </a:pPr>
            <a:r>
              <a:rPr lang="fr-FR"/>
              <a:t>C'est quoi le data science ?</a:t>
            </a:r>
          </a:p>
          <a:p>
            <a:pPr marL="285750" indent="-285750">
              <a:buFontTx/>
              <a:buChar char="-"/>
            </a:pPr>
            <a:r>
              <a:rPr lang="fr-FR"/>
              <a:t>Pourquoi avoir choisi cette option ?</a:t>
            </a:r>
          </a:p>
          <a:p>
            <a:pPr marL="285750" indent="-285750">
              <a:buFontTx/>
              <a:buChar char="-"/>
            </a:pPr>
            <a:r>
              <a:rPr lang="fr-FR"/>
              <a:t>Niveau en stats ?</a:t>
            </a:r>
          </a:p>
          <a:p>
            <a:pPr marL="285750" indent="-285750">
              <a:buFontTx/>
              <a:buChar char="-"/>
            </a:pPr>
            <a:r>
              <a:rPr lang="fr-FR"/>
              <a:t>Niveau en python ?</a:t>
            </a:r>
          </a:p>
          <a:p>
            <a:pPr marL="285750" indent="-285750">
              <a:buFontTx/>
              <a:buChar char="-"/>
            </a:pPr>
            <a:r>
              <a:rPr lang="fr-FR"/>
              <a:t>Github ?</a:t>
            </a:r>
          </a:p>
          <a:p>
            <a:pPr marL="285750" indent="-285750">
              <a:buFontTx/>
              <a:buChar char="-"/>
            </a:pPr>
            <a:r>
              <a:rPr lang="fr-FR"/>
              <a:t>Manque t il des choses dans ce programme ?</a:t>
            </a:r>
          </a:p>
          <a:p>
            <a:pPr marL="285750" indent="-285750">
              <a:buFontTx/>
              <a:buChar char="-"/>
            </a:pPr>
            <a:r>
              <a:rPr lang="fr-FR"/>
              <a:t>twitter ? kaggle ? insta ? linkedin ?</a:t>
            </a:r>
          </a:p>
          <a:p>
            <a:pPr marL="285750" indent="-285750">
              <a:buFontTx/>
              <a:buChar char="-"/>
            </a:pPr>
            <a:r>
              <a:rPr lang="fr-FR"/>
              <a:t>laptop ?</a:t>
            </a:r>
          </a:p>
          <a:p>
            <a:pPr marL="285750" indent="-285750">
              <a:buFontTx/>
              <a:buChar char="-"/>
            </a:pPr>
            <a:r>
              <a:rPr lang="fr-FR" b="1"/>
              <a:t>Votre question</a:t>
            </a:r>
          </a:p>
          <a:p>
            <a:pPr marL="285750" indent="-285750">
              <a:buFontTx/>
              <a:buChar char="-"/>
            </a:pPr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082525-2B4B-5247-AF75-93A9CEF34C37}"/>
              </a:ext>
            </a:extLst>
          </p:cNvPr>
          <p:cNvSpPr txBox="1"/>
          <p:nvPr/>
        </p:nvSpPr>
        <p:spPr>
          <a:xfrm>
            <a:off x="7570385" y="5159140"/>
            <a:ext cx="44985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hlinkClick r:id="rId2"/>
              </a:rPr>
              <a:t>alexis.perrier@pm.me</a:t>
            </a:r>
            <a:r>
              <a:rPr lang="fr-FR" sz="2400"/>
              <a:t> </a:t>
            </a:r>
          </a:p>
          <a:p>
            <a:r>
              <a:rPr lang="fr-FR" sz="2400">
                <a:hlinkClick r:id="rId3"/>
              </a:rPr>
              <a:t>linkedin.com/in/alexisperrier</a:t>
            </a:r>
            <a:r>
              <a:rPr lang="fr-FR" sz="2400"/>
              <a:t> </a:t>
            </a:r>
          </a:p>
          <a:p>
            <a:r>
              <a:rPr lang="fr-FR" sz="2400"/>
              <a:t>twitter: </a:t>
            </a:r>
            <a:r>
              <a:rPr lang="fr-FR" sz="2400">
                <a:hlinkClick r:id="rId4"/>
              </a:rPr>
              <a:t>@alexip</a:t>
            </a:r>
            <a:endParaRPr lang="fr-FR" sz="2400"/>
          </a:p>
          <a:p>
            <a:endParaRPr lang="fr-FR" sz="24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AE21725-2DC1-C242-9D3A-25944482AAFA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3484394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C0622-7D66-7C41-9DE5-333E1D315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Moodle: </a:t>
            </a:r>
            <a:r>
              <a:rPr lang="en-US">
                <a:hlinkClick r:id="rId2"/>
              </a:rPr>
              <a:t>https://elearning.emines.um6p.ma/course/view.php?id=120</a:t>
            </a:r>
            <a:endParaRPr lang="fr-FR"/>
          </a:p>
          <a:p>
            <a:r>
              <a:rPr lang="fr-FR"/>
              <a:t>github : </a:t>
            </a:r>
            <a:r>
              <a:rPr lang="en-US">
                <a:hlinkClick r:id="rId3"/>
              </a:rPr>
              <a:t>https://github.com/alexisperrier/XEmines_DataScience_2020</a:t>
            </a:r>
            <a:endParaRPr lang="fr-FR"/>
          </a:p>
          <a:p>
            <a:r>
              <a:rPr lang="fr-FR"/>
              <a:t>Slack : ?</a:t>
            </a:r>
          </a:p>
          <a:p>
            <a:endParaRPr lang="fr-FR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BB906F1-1A87-2F4B-BEC2-6BFD33BBCD96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426BAD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Outils et ressources</a:t>
            </a:r>
          </a:p>
        </p:txBody>
      </p:sp>
    </p:spTree>
    <p:extLst>
      <p:ext uri="{BB962C8B-B14F-4D97-AF65-F5344CB8AC3E}">
        <p14:creationId xmlns:p14="http://schemas.microsoft.com/office/powerpoint/2010/main" val="2434525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363FB-DD55-F146-B642-6157B4AF51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73" y="763661"/>
            <a:ext cx="7088339" cy="5330677"/>
          </a:xfrm>
        </p:spPr>
        <p:txBody>
          <a:bodyPr>
            <a:normAutofit/>
          </a:bodyPr>
          <a:lstStyle/>
          <a:p>
            <a:r>
              <a:rPr lang="en-US"/>
              <a:t>data science - machine learning - predictive analytics - intelligence artificielle - deep learning – statistiques ?</a:t>
            </a:r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905A4-DB2E-CB4C-A0A4-9D6BC7134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349" y="1108684"/>
            <a:ext cx="44450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80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D234A-5214-1540-9961-D80249978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1681"/>
            <a:ext cx="10515600" cy="1325563"/>
          </a:xfrm>
        </p:spPr>
        <p:txBody>
          <a:bodyPr/>
          <a:lstStyle/>
          <a:p>
            <a:r>
              <a:rPr lang="fr-FR"/>
              <a:t>Don't believe the hype?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9FA95F-BDE8-A449-8ECA-C682876CD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7750" y="2077244"/>
            <a:ext cx="7556500" cy="38481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DA28C6-58B2-544B-AC21-1786987FF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966" y="500856"/>
            <a:ext cx="23495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68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00D070A-4F31-BB4D-9F05-F78E371E776F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Data growth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8A6D24-0DA7-BC47-99D8-1CC9EC6EE332}"/>
              </a:ext>
            </a:extLst>
          </p:cNvPr>
          <p:cNvSpPr txBox="1"/>
          <p:nvPr/>
        </p:nvSpPr>
        <p:spPr>
          <a:xfrm>
            <a:off x="1023257" y="1415143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Les données sont partout</a:t>
            </a:r>
          </a:p>
        </p:txBody>
      </p:sp>
    </p:spTree>
    <p:extLst>
      <p:ext uri="{BB962C8B-B14F-4D97-AF65-F5344CB8AC3E}">
        <p14:creationId xmlns:p14="http://schemas.microsoft.com/office/powerpoint/2010/main" val="4029243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13715</TotalTime>
  <Words>1409</Words>
  <Application>Microsoft Macintosh PowerPoint</Application>
  <PresentationFormat>Widescreen</PresentationFormat>
  <Paragraphs>279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Arial Black</vt:lpstr>
      <vt:lpstr>Calibri</vt:lpstr>
      <vt:lpstr>Calibri Light</vt:lpstr>
      <vt:lpstr>Courier</vt:lpstr>
      <vt:lpstr>Lucida</vt:lpstr>
      <vt:lpstr>SourceSansPro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science - machine learning - predictive analytics - intelligence artificielle - deep learning – statistiques ?</vt:lpstr>
      <vt:lpstr>Don't believe the hype?</vt:lpstr>
      <vt:lpstr>PowerPoint Presentation</vt:lpstr>
      <vt:lpstr>PowerPoint Presentation</vt:lpstr>
      <vt:lpstr>PowerPoint Presentation</vt:lpstr>
      <vt:lpstr>PowerPoint Presentation</vt:lpstr>
      <vt:lpstr>la Data Science, c'est quoi finallement?</vt:lpstr>
      <vt:lpstr>PowerPoint Presentation</vt:lpstr>
      <vt:lpstr>PowerPoint Presentation</vt:lpstr>
      <vt:lpstr>PowerPoint Presentation</vt:lpstr>
      <vt:lpstr>Questions?</vt:lpstr>
      <vt:lpstr>Data science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 outils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– les arbres de Paris</vt:lpstr>
      <vt:lpstr>PowerPoint Presentation</vt:lpstr>
      <vt:lpstr>Encore une minute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</dc:title>
  <dc:creator>Alex Perrier</dc:creator>
  <cp:lastModifiedBy>Alex Perrier</cp:lastModifiedBy>
  <cp:revision>93</cp:revision>
  <cp:lastPrinted>2019-09-07T16:09:59Z</cp:lastPrinted>
  <dcterms:created xsi:type="dcterms:W3CDTF">2019-09-02T17:48:11Z</dcterms:created>
  <dcterms:modified xsi:type="dcterms:W3CDTF">2019-09-18T12:56:35Z</dcterms:modified>
</cp:coreProperties>
</file>